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39" r:id="rId3"/>
    <p:sldMasterId id="2147483777" r:id="rId4"/>
    <p:sldMasterId id="2147483816" r:id="rId5"/>
    <p:sldMasterId id="2147483859" r:id="rId6"/>
  </p:sldMasterIdLst>
  <p:notesMasterIdLst>
    <p:notesMasterId r:id="rId30"/>
  </p:notesMasterIdLst>
  <p:sldIdLst>
    <p:sldId id="256" r:id="rId7"/>
    <p:sldId id="281" r:id="rId8"/>
    <p:sldId id="282" r:id="rId9"/>
    <p:sldId id="283" r:id="rId10"/>
    <p:sldId id="258" r:id="rId11"/>
    <p:sldId id="284" r:id="rId12"/>
    <p:sldId id="272" r:id="rId13"/>
    <p:sldId id="271" r:id="rId14"/>
    <p:sldId id="269" r:id="rId15"/>
    <p:sldId id="270" r:id="rId16"/>
    <p:sldId id="260" r:id="rId17"/>
    <p:sldId id="285" r:id="rId18"/>
    <p:sldId id="263" r:id="rId19"/>
    <p:sldId id="287" r:id="rId20"/>
    <p:sldId id="275" r:id="rId21"/>
    <p:sldId id="261" r:id="rId22"/>
    <p:sldId id="288" r:id="rId23"/>
    <p:sldId id="265" r:id="rId24"/>
    <p:sldId id="266" r:id="rId25"/>
    <p:sldId id="259" r:id="rId26"/>
    <p:sldId id="262" r:id="rId27"/>
    <p:sldId id="286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2650A-275C-920B-697C-A290C24E0105}" name="Milojicic, Dejan S (Hewlett Packard Labs)" initials="MDS(PL" userId="S::dejan.milojicic@hpe.com::276eb965-40fb-491c-8deb-3e2d2cd9a2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62B"/>
    <a:srgbClr val="92D050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34414-655C-4E59-A99A-DDF0CE6E2DF4}" v="7" dt="2024-09-16T19:43:28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65" autoAdjust="0"/>
  </p:normalViewPr>
  <p:slideViewPr>
    <p:cSldViewPr snapToGrid="0">
      <p:cViewPr varScale="1">
        <p:scale>
          <a:sx n="61" d="100"/>
          <a:sy n="61" d="100"/>
        </p:scale>
        <p:origin x="145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4EBB3-2EBD-4E82-AEAF-A79330C8DCA2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5AC43-733C-4440-91DD-92495AF94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8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understand the context for the problem, we need to look at recent technological trends for large-scale workloads.</a:t>
            </a:r>
            <a:br>
              <a:rPr lang="en-US" dirty="0"/>
            </a:br>
            <a:r>
              <a:rPr lang="en-US" dirty="0"/>
              <a:t>On the software side, we’re seeing some convergence of workloads around three main categories, HPC/AI/Analytics. The main abstraction used to manage these workloads are workflows: graphs of dependent and independent tasks with different resource requirements.</a:t>
            </a:r>
            <a:br>
              <a:rPr lang="en-US" dirty="0"/>
            </a:br>
            <a:r>
              <a:rPr lang="en-US" dirty="0"/>
              <a:t>On the middleware side, we’ve seen providers move from on-prem to cloud, using VMs, then containers, and now serverless. The main abstractions as PaaS, IaaS, </a:t>
            </a:r>
            <a:r>
              <a:rPr lang="en-US" dirty="0" err="1"/>
              <a:t>FaaS</a:t>
            </a:r>
            <a:r>
              <a:rPr lang="en-US" dirty="0"/>
              <a:t>, anything-</a:t>
            </a:r>
            <a:r>
              <a:rPr lang="en-US" dirty="0" err="1"/>
              <a:t>aaS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On the hardware side, we see increased heterogeneity with turning towards various specialized ASICs to accelerate specific functions. The main abstractions are CUDA, OpenCL, etc.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73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 of backends: ssh, MPI, Docker, local, </a:t>
            </a:r>
            <a:r>
              <a:rPr lang="en-US" err="1"/>
              <a:t>serveless</a:t>
            </a:r>
            <a:r>
              <a:rPr lang="en-US"/>
              <a:t> (</a:t>
            </a:r>
            <a:r>
              <a:rPr lang="en-US" err="1"/>
              <a:t>Knative+Fission</a:t>
            </a:r>
            <a:r>
              <a:rPr lang="en-US"/>
              <a:t>)</a:t>
            </a:r>
          </a:p>
          <a:p>
            <a:r>
              <a:rPr lang="en-US"/>
              <a:t>Examples of metrics: power/energy, hardware counters, application-reported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Lifecycle figure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3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SHARP records everything we can measure, and can then read and replay the metadata file to try to reproduce the same experimental conditions.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1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4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confluence of these trends is heterogeneous serverless computing. Each of these elements introduces a lot of unpredictability to performance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8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problems with HSC is that all these abstraction layers create a very unpredictable performance profile.</a:t>
            </a:r>
          </a:p>
          <a:p>
            <a:r>
              <a:rPr lang="en-US" dirty="0"/>
              <a:t>But why should *you* care about this problem if you’re not working on HSC?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exactly a new problem; and the solution isn’t revolutionary. Variability has been studied and handled in many other sciences for a long time (examples). The difference with computer performance is that it used to be much more deterministic, but the recent technological trends made performance determinism a hopeless cause. Instead, we should adapt our performance measurement tools to dealing with uncertainty.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9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Performance is highly variable, most distributions are not narrow. Doesn’t fit what people are doing right now!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Variability itself is variable, many different distribution shapes: normal, log-normal, multimodal, right-tailed,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70% of the benchmarks we evaluated show multimodality, which is completely missed by point summaries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Sampling any of these distributions with a small number of repetitions is likely to be unrepresentative and irreproducible.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1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solution: introduce a distribution-based approach to performance evaluation throughout its entire lifecycle</a:t>
            </a:r>
          </a:p>
          <a:p>
            <a:r>
              <a:rPr lang="en-US" dirty="0"/>
              <a:t>But this takes work and some expertise, so we automated as much of it as we could in a tool we call SHARP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6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two experiments have nearly the same mean and similar point summaries, so NAMD claims they’re virtually identical. But the distributions are quite different with the introduction of a third mode, so a distribution-based comparison (KS) shows they’re different.</a:t>
            </a:r>
          </a:p>
          <a:p>
            <a:r>
              <a:rPr lang="en-US" dirty="0"/>
              <a:t>SHARP collects and compare entire distributions to evaluate if performance is “the same”.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4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papers only use a few fixed runs. One paper (</a:t>
            </a:r>
            <a:r>
              <a:rPr lang="en-US" err="1"/>
              <a:t>SeBS</a:t>
            </a:r>
            <a:r>
              <a:rPr lang="en-US"/>
              <a:t>) used 100 runs.</a:t>
            </a:r>
            <a:br>
              <a:rPr lang="en-US"/>
            </a:br>
            <a:r>
              <a:rPr lang="en-US"/>
              <a:t>KS-based stopping rule captures tail behavior modality, and outliers better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5AC43-733C-4440-91DD-92495AF94B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9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hpe.kadanza.com/kadanza/photography/ppt-title-images/#/overview" TargetMode="Externa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Relationship Id="rId4" Type="http://schemas.openxmlformats.org/officeDocument/2006/relationships/image" Target="../media/image11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1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Relationship Id="rId4" Type="http://schemas.openxmlformats.org/officeDocument/2006/relationships/image" Target="../media/image11.emf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2.xml"/><Relationship Id="rId4" Type="http://schemas.openxmlformats.org/officeDocument/2006/relationships/image" Target="../media/image12.emf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Relationship Id="rId4" Type="http://schemas.openxmlformats.org/officeDocument/2006/relationships/image" Target="../media/image12.emf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hpe.kadanza.com/kadanza/photography/ppt-title-images/#/overview" TargetMode="Externa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hpe.kadanza.com/kadanza/photography/ppt-title-images/#/overview" TargetMode="Externa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hpe.kadanza.com/kadanza/photography/ppt-title-images/?sso=saml" TargetMode="Externa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3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623986" cy="381000"/>
          </a:xfrm>
          <a:ln>
            <a:noFill/>
            <a:miter lim="800000"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82288" y="1365166"/>
            <a:ext cx="3631039" cy="381000"/>
          </a:xfrm>
          <a:ln>
            <a:noFill/>
            <a:miter lim="800000"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Content Placeholder 14"/>
          <p:cNvSpPr>
            <a:spLocks noGrp="1"/>
          </p:cNvSpPr>
          <p:nvPr>
            <p:ph sz="quarter" idx="17"/>
          </p:nvPr>
        </p:nvSpPr>
        <p:spPr>
          <a:xfrm>
            <a:off x="282830" y="1746167"/>
            <a:ext cx="3628711" cy="4353388"/>
          </a:xfrm>
          <a:ln>
            <a:noFill/>
            <a:miter lim="800000"/>
          </a:ln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8"/>
          </p:nvPr>
        </p:nvSpPr>
        <p:spPr>
          <a:xfrm>
            <a:off x="4233286" y="1746167"/>
            <a:ext cx="3628711" cy="4353388"/>
          </a:xfrm>
          <a:ln>
            <a:noFill/>
            <a:miter lim="800000"/>
          </a:ln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2"/>
          </p:nvPr>
        </p:nvSpPr>
        <p:spPr>
          <a:xfrm>
            <a:off x="8182288" y="1746167"/>
            <a:ext cx="3628711" cy="4353388"/>
          </a:xfrm>
          <a:ln>
            <a:noFill/>
            <a:miter lim="800000"/>
          </a:ln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233287" y="1365166"/>
            <a:ext cx="3623986" cy="381000"/>
          </a:xfrm>
          <a:ln>
            <a:noFill/>
            <a:miter lim="800000"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8" name="Rectangle 2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/>
            </a:lvl1pPr>
          </a:lstStyle>
          <a:p>
            <a:pPr marL="182880" lvl="0" indent="-182880">
              <a:spcBef>
                <a:spcPts val="0"/>
              </a:spcBef>
            </a:pPr>
            <a:r>
              <a:t>Click to add one-line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96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6670" y="1000162"/>
            <a:ext cx="7942930" cy="5095837"/>
          </a:xfrm>
          <a:ln>
            <a:noFill/>
            <a:miter lim="800000"/>
          </a:ln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53153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6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013028" y="999674"/>
            <a:ext cx="3797971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4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007016" y="999674"/>
            <a:ext cx="3803983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4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99712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97180" y="999540"/>
            <a:ext cx="5619836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7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6119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252498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41388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132692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1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289410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410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ysClr val="windowText" lastClr="000000"/>
                </a:solidFill>
                <a:latin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9410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ysClr val="windowText" lastClr="000000"/>
                </a:solidFill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122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3369" y="1228187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122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427" y="1060591"/>
            <a:ext cx="1142130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/>
            </a:lvl1pPr>
          </a:lstStyle>
          <a:p>
            <a:pPr marL="182880" lvl="0" indent="-182880">
              <a:spcBef>
                <a:spcPts val="0"/>
              </a:spcBef>
            </a:pPr>
            <a:r>
              <a:t>Click to add one-line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161869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t>Click to add</a:t>
            </a:r>
            <a:br>
              <a:rPr lang="en-US"/>
            </a:br>
            <a:r>
              <a:rPr lang="en-US"/>
              <a:t>two</a:t>
            </a:r>
            <a:r>
              <a:t>-line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26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anchor="ctr"/>
          <a:lstStyle>
            <a:lvl1pPr marL="0" indent="0" algn="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9839" y="2743510"/>
            <a:ext cx="5630583" cy="1485280"/>
          </a:xfrm>
        </p:spPr>
        <p:txBody>
          <a:bodyPr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950"/>
            <a:ext cx="12192000" cy="3295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2686713"/>
            <a:ext cx="8522208" cy="499365"/>
          </a:xfrm>
        </p:spPr>
        <p:txBody>
          <a:bodyPr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1000" y="341392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89E88-AA0C-49B4-9BC1-610AE2FDBE94}"/>
              </a:ext>
            </a:extLst>
          </p:cNvPr>
          <p:cNvSpPr/>
          <p:nvPr userDrawn="1"/>
        </p:nvSpPr>
        <p:spPr>
          <a:xfrm>
            <a:off x="381000" y="325863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4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4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70877" y="3314045"/>
            <a:ext cx="5532325" cy="257083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  <a:miter lim="800000"/>
          </a:ln>
        </p:spPr>
        <p:txBody>
          <a:bodyPr vert="horz"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Please use a section divider image that relates well with the subject of your presentation.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To change your section image, go to </a:t>
            </a:r>
            <a:r>
              <a:rPr lang="en-US" sz="1500">
                <a:solidFill>
                  <a:prstClr val="black"/>
                </a:solidFill>
                <a:latin typeface="MetricHPE Semibold"/>
              </a:rPr>
              <a:t>[View] </a:t>
            </a:r>
            <a:r>
              <a:rPr lang="en-US" sz="1500">
                <a:solidFill>
                  <a:prstClr val="black"/>
                </a:solidFill>
              </a:rPr>
              <a:t>-&gt; </a:t>
            </a:r>
            <a:r>
              <a:rPr lang="en-US" sz="1500">
                <a:solidFill>
                  <a:prstClr val="black"/>
                </a:solidFill>
                <a:latin typeface="MetricHPE Semibold"/>
              </a:rPr>
              <a:t>[Slide Master] </a:t>
            </a:r>
            <a:r>
              <a:rPr lang="en-US" sz="1500">
                <a:solidFill>
                  <a:prstClr val="black"/>
                </a:solidFill>
              </a:rPr>
              <a:t>to delete and insert a new image.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A collection of images specifically formatted for use as PPT title slides can be found </a:t>
            </a:r>
            <a:r>
              <a:rPr lang="en-US" sz="1500">
                <a:solidFill>
                  <a:prstClr val="black"/>
                </a:solidFill>
                <a:latin typeface="MetricHPE Semibold"/>
                <a:hlinkClick r:id="rId5"/>
              </a:rPr>
              <a:t>here</a:t>
            </a:r>
            <a:r>
              <a:rPr lang="en-US" sz="1500">
                <a:solidFill>
                  <a:prstClr val="black"/>
                </a:solidFill>
              </a:rPr>
              <a:t> in the HPE Brand Library, and cropped to fit.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  <a:latin typeface="MetricHPE Semibold"/>
              </a:rPr>
              <a:t>Please delete this box in the Slide Master after you update your title image.</a:t>
            </a:r>
          </a:p>
          <a:p>
            <a:pPr>
              <a:lnSpc>
                <a:spcPct val="90000"/>
              </a:lnSpc>
            </a:pPr>
            <a:endParaRPr lang="en-US" sz="150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8" y="1018211"/>
            <a:ext cx="11422062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Turquois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8" y="1018211"/>
            <a:ext cx="11422062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363331"/>
            <a:ext cx="11430000" cy="4732669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752066"/>
            <a:ext cx="11430000" cy="4343934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89696" y="1369346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363331"/>
            <a:ext cx="11430000" cy="4732669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8"/>
          </p:nvPr>
        </p:nvSpPr>
        <p:spPr>
          <a:xfrm>
            <a:off x="6388608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94014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98610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88562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24"/>
          </p:nvPr>
        </p:nvSpPr>
        <p:spPr>
          <a:xfrm>
            <a:off x="6385208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9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9"/>
          </p:nvPr>
        </p:nvSpPr>
        <p:spPr>
          <a:xfrm>
            <a:off x="8284558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014413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383214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8" y="1018211"/>
            <a:ext cx="7863840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661437" y="1017722"/>
            <a:ext cx="3149563" cy="5078278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752066"/>
            <a:ext cx="11430000" cy="4343934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89696" y="1369346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214424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205728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61194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252498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41388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132692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1002" y="521016"/>
            <a:ext cx="6143922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3528820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3369" y="1228187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1205694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161869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89696" y="2703886"/>
            <a:ext cx="3567901" cy="7955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</a:t>
            </a:r>
            <a:br>
              <a:rPr lang="en-US"/>
            </a:br>
            <a:r>
              <a:rPr lang="en-US"/>
              <a:t>two</a:t>
            </a:r>
            <a:r>
              <a:t>-line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2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28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anchor="ctr"/>
          <a:lstStyle>
            <a:lvl1pPr marL="0" indent="0" algn="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9839" y="2743510"/>
            <a:ext cx="5630583" cy="1485280"/>
          </a:xfrm>
        </p:spPr>
        <p:txBody>
          <a:bodyPr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5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5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950"/>
            <a:ext cx="12192000" cy="3295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2686713"/>
            <a:ext cx="8522208" cy="499365"/>
          </a:xfrm>
        </p:spPr>
        <p:txBody>
          <a:bodyPr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1000" y="341392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89E88-AA0C-49B4-9BC1-610AE2FDBE94}"/>
              </a:ext>
            </a:extLst>
          </p:cNvPr>
          <p:cNvSpPr/>
          <p:nvPr userDrawn="1"/>
        </p:nvSpPr>
        <p:spPr>
          <a:xfrm>
            <a:off x="381000" y="3258636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7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7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Turquois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8" y="1018211"/>
            <a:ext cx="11422062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363331"/>
            <a:ext cx="11430000" cy="4732669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752066"/>
            <a:ext cx="11430000" cy="4343934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89696" y="1369346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5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5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5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5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8"/>
          </p:nvPr>
        </p:nvSpPr>
        <p:spPr>
          <a:xfrm>
            <a:off x="6388608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94014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98610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88562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24"/>
          </p:nvPr>
        </p:nvSpPr>
        <p:spPr>
          <a:xfrm>
            <a:off x="6385208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4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9"/>
          </p:nvPr>
        </p:nvSpPr>
        <p:spPr>
          <a:xfrm>
            <a:off x="8284558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014413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383214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8" y="1018211"/>
            <a:ext cx="7863840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661437" y="1017722"/>
            <a:ext cx="3149563" cy="5078278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214424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205728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8"/>
          </p:nvPr>
        </p:nvSpPr>
        <p:spPr>
          <a:xfrm>
            <a:off x="6388608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61194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252498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41388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132692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1002" y="521016"/>
            <a:ext cx="6143922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3528820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3369" y="1228187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1205694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1618696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89696" y="2703886"/>
            <a:ext cx="3567901" cy="7955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</a:t>
            </a:r>
            <a:br>
              <a:rPr lang="en-US"/>
            </a:br>
            <a:r>
              <a:rPr lang="en-US"/>
              <a:t>two</a:t>
            </a:r>
            <a:r>
              <a:t>-line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6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6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94014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98610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C93D-9D00-450B-AC90-F33862C7F8F3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5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 w/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543010" y="6336077"/>
            <a:ext cx="1659845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 userDrawn="1"/>
        </p:nvGraphicFramePr>
        <p:xfrm>
          <a:off x="75457" y="952842"/>
          <a:ext cx="11811730" cy="495153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1735314230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3681">
                <a:tc rowSpan="2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In Market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1H - 2021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2H -2021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1H - 2022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2H 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1H - 2023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2H -2023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81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81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B6E2E8-997C-4C33-B52D-885078E8DE41}"/>
              </a:ext>
            </a:extLst>
          </p:cNvPr>
          <p:cNvSpPr txBox="1"/>
          <p:nvPr userDrawn="1"/>
        </p:nvSpPr>
        <p:spPr>
          <a:xfrm>
            <a:off x="6162499" y="5965632"/>
            <a:ext cx="2989470" cy="4808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cap="small">
                <a:solidFill>
                  <a:prstClr val="black"/>
                </a:solidFill>
              </a:rPr>
              <a:t>NPI	Investigation</a:t>
            </a:r>
          </a:p>
          <a:p>
            <a:pPr>
              <a:lnSpc>
                <a:spcPct val="150000"/>
              </a:lnSpc>
            </a:pPr>
            <a:r>
              <a:rPr lang="en-US" sz="1600" cap="small">
                <a:solidFill>
                  <a:prstClr val="black"/>
                </a:solidFill>
              </a:rPr>
              <a:t>Select Availability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568B76C-6549-40BB-98AE-335E7BC0E504}"/>
              </a:ext>
            </a:extLst>
          </p:cNvPr>
          <p:cNvSpPr/>
          <p:nvPr userDrawn="1"/>
        </p:nvSpPr>
        <p:spPr bwMode="ltGray">
          <a:xfrm>
            <a:off x="5855060" y="5963115"/>
            <a:ext cx="223837" cy="22383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0806F19-136E-48BD-8293-9F8E3DE0F38C}"/>
              </a:ext>
            </a:extLst>
          </p:cNvPr>
          <p:cNvSpPr/>
          <p:nvPr userDrawn="1"/>
        </p:nvSpPr>
        <p:spPr bwMode="ltGray">
          <a:xfrm>
            <a:off x="6795654" y="5963116"/>
            <a:ext cx="223837" cy="223837"/>
          </a:xfrm>
          <a:prstGeom prst="diamon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A07CBC-E147-4DDB-8D29-7A9A40089127}"/>
              </a:ext>
            </a:extLst>
          </p:cNvPr>
          <p:cNvCxnSpPr>
            <a:cxnSpLocks/>
          </p:cNvCxnSpPr>
          <p:nvPr userDrawn="1"/>
        </p:nvCxnSpPr>
        <p:spPr>
          <a:xfrm>
            <a:off x="5623560" y="6446435"/>
            <a:ext cx="455337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C9CD-CEB4-6749-878D-F8E61EC7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C00CF4-3647-9142-A97E-5B77428DAD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700" y="914400"/>
            <a:ext cx="11658600" cy="5448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6A8F2-94B1-9E4C-90B8-875D6B18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422" y="6492875"/>
            <a:ext cx="5313009" cy="365125"/>
          </a:xfrm>
        </p:spPr>
        <p:txBody>
          <a:bodyPr/>
          <a:lstStyle/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889B6-A0D8-F246-951C-FE4F9EBC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32D5-48D2-3F48-87E1-D925B9343798}" type="slidenum">
              <a:rPr lang="en-US" smtClean="0">
                <a:solidFill>
                  <a:srgbClr val="787871"/>
                </a:solidFill>
              </a:rPr>
              <a:pPr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249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8376" y="1095494"/>
            <a:ext cx="2286595" cy="920851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891" y="381805"/>
            <a:ext cx="11354220" cy="6094390"/>
            <a:chOff x="470777" y="381805"/>
            <a:chExt cx="11351263" cy="6094390"/>
          </a:xfrm>
        </p:grpSpPr>
        <p:grpSp>
          <p:nvGrpSpPr>
            <p:cNvPr id="11" name="Group 10"/>
            <p:cNvGrpSpPr/>
            <p:nvPr/>
          </p:nvGrpSpPr>
          <p:grpSpPr>
            <a:xfrm>
              <a:off x="470777" y="381805"/>
              <a:ext cx="11351263" cy="6094390"/>
              <a:chOff x="470777" y="380999"/>
              <a:chExt cx="11351263" cy="609439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5542" y="380999"/>
                <a:ext cx="11336498" cy="188969"/>
              </a:xfrm>
              <a:prstGeom prst="rect">
                <a:avLst/>
              </a:prstGeom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70777" y="380999"/>
                <a:ext cx="11351262" cy="6094390"/>
                <a:chOff x="470777" y="380999"/>
                <a:chExt cx="11351262" cy="566907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470777" y="380999"/>
                  <a:ext cx="188969" cy="5669070"/>
                </a:xfrm>
                <a:prstGeom prst="rect">
                  <a:avLst/>
                </a:prstGeom>
                <a:ln w="1905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1633070" y="380999"/>
                  <a:ext cx="188969" cy="5669070"/>
                </a:xfrm>
                <a:prstGeom prst="rect">
                  <a:avLst/>
                </a:prstGeom>
                <a:ln w="1905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485542" y="6286420"/>
              <a:ext cx="11336498" cy="188969"/>
            </a:xfrm>
            <a:prstGeom prst="rect">
              <a:avLst/>
            </a:prstGeom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092" y="2423279"/>
            <a:ext cx="9144000" cy="155448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092" y="4025293"/>
            <a:ext cx="9144000" cy="85150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6582" y="456998"/>
            <a:ext cx="2286595" cy="920851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69920"/>
            <a:ext cx="9144000" cy="155448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2" y="4775201"/>
            <a:ext cx="9144000" cy="85150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3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990600"/>
            <a:ext cx="8230154" cy="876300"/>
          </a:xfrm>
        </p:spPr>
        <p:txBody>
          <a:bodyPr anchor="t"/>
          <a:lstStyle>
            <a:lvl1pPr algn="l">
              <a:defRPr sz="48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905000"/>
            <a:ext cx="8230155" cy="351716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964" y="6900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m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8891" y="381806"/>
            <a:ext cx="11354220" cy="5706999"/>
            <a:chOff x="418781" y="381805"/>
            <a:chExt cx="11351263" cy="5706999"/>
          </a:xfrm>
        </p:grpSpPr>
        <p:grpSp>
          <p:nvGrpSpPr>
            <p:cNvPr id="11" name="Group 10"/>
            <p:cNvGrpSpPr/>
            <p:nvPr/>
          </p:nvGrpSpPr>
          <p:grpSpPr>
            <a:xfrm>
              <a:off x="418781" y="381805"/>
              <a:ext cx="11351263" cy="5706999"/>
              <a:chOff x="470777" y="380999"/>
              <a:chExt cx="11351263" cy="609439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85542" y="380999"/>
                <a:ext cx="11336498" cy="188969"/>
              </a:xfrm>
              <a:prstGeom prst="rect">
                <a:avLst/>
              </a:prstGeom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70777" y="380999"/>
                <a:ext cx="11351262" cy="6094390"/>
                <a:chOff x="470777" y="380999"/>
                <a:chExt cx="11351262" cy="566907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70777" y="380999"/>
                  <a:ext cx="188969" cy="5669070"/>
                </a:xfrm>
                <a:prstGeom prst="rect">
                  <a:avLst/>
                </a:prstGeom>
                <a:ln w="1905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633070" y="380999"/>
                  <a:ext cx="188969" cy="5669070"/>
                </a:xfrm>
                <a:prstGeom prst="rect">
                  <a:avLst/>
                </a:prstGeom>
                <a:ln w="1905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6" name="Rectangle 15"/>
            <p:cNvSpPr/>
            <p:nvPr/>
          </p:nvSpPr>
          <p:spPr>
            <a:xfrm>
              <a:off x="433546" y="5899835"/>
              <a:ext cx="11336498" cy="188969"/>
            </a:xfrm>
            <a:prstGeom prst="rect">
              <a:avLst/>
            </a:prstGeom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716" y="990600"/>
            <a:ext cx="8230154" cy="8763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114716" y="1905000"/>
            <a:ext cx="8230154" cy="35171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0" indent="0">
              <a:spcBef>
                <a:spcPts val="600"/>
              </a:spcBef>
              <a:buNone/>
              <a:defRPr sz="1800"/>
            </a:lvl2pPr>
            <a:lvl3pPr marL="0" indent="0">
              <a:spcBef>
                <a:spcPts val="600"/>
              </a:spcBef>
              <a:buNone/>
              <a:defRPr sz="1800"/>
            </a:lvl3pPr>
            <a:lvl4pPr marL="0" indent="0">
              <a:spcBef>
                <a:spcPts val="600"/>
              </a:spcBef>
              <a:buNone/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  <a:lvl6pPr marL="0" indent="0">
              <a:spcBef>
                <a:spcPts val="600"/>
              </a:spcBef>
              <a:buNone/>
              <a:defRPr sz="1800"/>
            </a:lvl6pPr>
            <a:lvl7pPr marL="0" indent="0">
              <a:spcBef>
                <a:spcPts val="600"/>
              </a:spcBef>
              <a:buNone/>
              <a:defRPr sz="1800"/>
            </a:lvl7pPr>
            <a:lvl8pPr marL="0" indent="0">
              <a:spcBef>
                <a:spcPts val="600"/>
              </a:spcBef>
              <a:buNone/>
              <a:defRPr sz="1800"/>
            </a:lvl8pPr>
            <a:lvl9pPr marL="0" indent="0">
              <a:spcBef>
                <a:spcPts val="60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990600"/>
            <a:ext cx="8230154" cy="8763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760" y="1905000"/>
            <a:ext cx="8230154" cy="35171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0" indent="0">
              <a:spcBef>
                <a:spcPts val="600"/>
              </a:spcBef>
              <a:buNone/>
              <a:defRPr sz="1800"/>
            </a:lvl2pPr>
            <a:lvl3pPr marL="0" indent="0">
              <a:spcBef>
                <a:spcPts val="600"/>
              </a:spcBef>
              <a:buNone/>
              <a:defRPr sz="1800"/>
            </a:lvl3pPr>
            <a:lvl4pPr marL="0" indent="0">
              <a:spcBef>
                <a:spcPts val="600"/>
              </a:spcBef>
              <a:buNone/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  <a:lvl6pPr marL="0" indent="0">
              <a:spcBef>
                <a:spcPts val="600"/>
              </a:spcBef>
              <a:buNone/>
              <a:defRPr sz="1800"/>
            </a:lvl6pPr>
            <a:lvl7pPr marL="0" indent="0">
              <a:spcBef>
                <a:spcPts val="600"/>
              </a:spcBef>
              <a:buNone/>
              <a:defRPr sz="1800"/>
            </a:lvl7pPr>
            <a:lvl8pPr marL="0" indent="0">
              <a:spcBef>
                <a:spcPts val="600"/>
              </a:spcBef>
              <a:buNone/>
              <a:defRPr sz="1800"/>
            </a:lvl8pPr>
            <a:lvl9pPr marL="0" indent="0">
              <a:spcBef>
                <a:spcPts val="60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6457" y="6368079"/>
            <a:ext cx="819928" cy="330199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75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7" y="5762684"/>
            <a:ext cx="1981588" cy="630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47" y="392453"/>
            <a:ext cx="2485497" cy="9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88562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4"/>
          <p:cNvSpPr>
            <a:spLocks noGrp="1"/>
          </p:cNvSpPr>
          <p:nvPr>
            <p:ph sz="quarter" idx="24"/>
          </p:nvPr>
        </p:nvSpPr>
        <p:spPr>
          <a:xfrm>
            <a:off x="6385208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9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8964" y="6900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758" y="990600"/>
            <a:ext cx="8231744" cy="1981200"/>
          </a:xfrm>
        </p:spPr>
        <p:txBody>
          <a:bodyPr anchor="t"/>
          <a:lstStyle>
            <a:lvl1pPr marL="292100" indent="-292100">
              <a:defRPr sz="4800" baseline="0"/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13050" y="3276600"/>
            <a:ext cx="792368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spcBef>
                <a:spcPts val="600"/>
              </a:spcBef>
              <a:buNone/>
              <a:defRPr sz="1800"/>
            </a:lvl2pPr>
            <a:lvl3pPr marL="0" indent="0">
              <a:spcBef>
                <a:spcPts val="600"/>
              </a:spcBef>
              <a:buNone/>
              <a:defRPr sz="1800"/>
            </a:lvl3pPr>
            <a:lvl4pPr marL="0" indent="0">
              <a:spcBef>
                <a:spcPts val="600"/>
              </a:spcBef>
              <a:buNone/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  <a:lvl6pPr marL="0" indent="0">
              <a:spcBef>
                <a:spcPts val="600"/>
              </a:spcBef>
              <a:buNone/>
              <a:defRPr sz="1800"/>
            </a:lvl6pPr>
            <a:lvl7pPr marL="0" indent="0">
              <a:spcBef>
                <a:spcPts val="600"/>
              </a:spcBef>
              <a:buNone/>
              <a:defRPr sz="1800"/>
            </a:lvl7pPr>
            <a:lvl8pPr marL="0" indent="0">
              <a:spcBef>
                <a:spcPts val="600"/>
              </a:spcBef>
              <a:buNone/>
              <a:defRPr sz="1800"/>
            </a:lvl8pPr>
            <a:lvl9pPr marL="0" indent="0">
              <a:spcBef>
                <a:spcPts val="600"/>
              </a:spcBef>
              <a:buNone/>
              <a:defRPr sz="18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46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6457" y="6368079"/>
            <a:ext cx="819928" cy="330199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758" y="990600"/>
            <a:ext cx="8231744" cy="1981200"/>
          </a:xfrm>
        </p:spPr>
        <p:txBody>
          <a:bodyPr anchor="t"/>
          <a:lstStyle>
            <a:lvl1pPr marL="292100" indent="-292100">
              <a:defRPr sz="4800" baseline="0"/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13052" y="3276600"/>
            <a:ext cx="7923686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spcBef>
                <a:spcPts val="600"/>
              </a:spcBef>
              <a:buNone/>
              <a:defRPr sz="1800"/>
            </a:lvl2pPr>
            <a:lvl3pPr marL="0" indent="0">
              <a:spcBef>
                <a:spcPts val="600"/>
              </a:spcBef>
              <a:buNone/>
              <a:defRPr sz="1800"/>
            </a:lvl3pPr>
            <a:lvl4pPr marL="0" indent="0">
              <a:spcBef>
                <a:spcPts val="600"/>
              </a:spcBef>
              <a:buNone/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  <a:lvl6pPr marL="0" indent="0">
              <a:spcBef>
                <a:spcPts val="600"/>
              </a:spcBef>
              <a:buNone/>
              <a:defRPr sz="1800"/>
            </a:lvl6pPr>
            <a:lvl7pPr marL="0" indent="0">
              <a:spcBef>
                <a:spcPts val="600"/>
              </a:spcBef>
              <a:buNone/>
              <a:defRPr sz="1800"/>
            </a:lvl7pPr>
            <a:lvl8pPr marL="0" indent="0">
              <a:spcBef>
                <a:spcPts val="600"/>
              </a:spcBef>
              <a:buNone/>
              <a:defRPr sz="1800"/>
            </a:lvl8pPr>
            <a:lvl9pPr marL="0" indent="0">
              <a:spcBef>
                <a:spcPts val="600"/>
              </a:spcBef>
              <a:buNone/>
              <a:defRPr sz="18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854285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964" y="11726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964" y="11726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10972801" cy="4267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88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spcBef>
                <a:spcPts val="600"/>
              </a:spcBef>
              <a:buNone/>
              <a:defRPr sz="1800"/>
            </a:lvl2pPr>
            <a:lvl3pPr marL="0" indent="0">
              <a:spcBef>
                <a:spcPts val="600"/>
              </a:spcBef>
              <a:buNone/>
              <a:defRPr sz="1800"/>
            </a:lvl3pPr>
            <a:lvl4pPr marL="0" indent="0">
              <a:spcBef>
                <a:spcPts val="600"/>
              </a:spcBef>
              <a:buNone/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  <a:lvl6pPr marL="0" indent="0">
              <a:spcBef>
                <a:spcPts val="600"/>
              </a:spcBef>
              <a:buNone/>
              <a:defRPr sz="1800"/>
            </a:lvl6pPr>
            <a:lvl7pPr marL="0" indent="0">
              <a:spcBef>
                <a:spcPts val="600"/>
              </a:spcBef>
              <a:buNone/>
              <a:defRPr sz="1800"/>
            </a:lvl7pPr>
            <a:lvl8pPr marL="0" indent="0">
              <a:spcBef>
                <a:spcPts val="600"/>
              </a:spcBef>
              <a:buNone/>
              <a:defRPr sz="1800"/>
            </a:lvl8pPr>
            <a:lvl9pPr marL="0" indent="0">
              <a:spcBef>
                <a:spcPts val="600"/>
              </a:spcBef>
              <a:buNone/>
              <a:defRPr sz="1800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115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964" y="11726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964" y="11726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88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spcBef>
                <a:spcPts val="600"/>
              </a:spcBef>
              <a:buNone/>
              <a:defRPr sz="1800"/>
            </a:lvl2pPr>
            <a:lvl3pPr marL="0" indent="0">
              <a:spcBef>
                <a:spcPts val="600"/>
              </a:spcBef>
              <a:buNone/>
              <a:defRPr sz="1800"/>
            </a:lvl3pPr>
            <a:lvl4pPr marL="0" indent="0">
              <a:spcBef>
                <a:spcPts val="600"/>
              </a:spcBef>
              <a:buNone/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  <a:lvl6pPr marL="0" indent="0">
              <a:spcBef>
                <a:spcPts val="600"/>
              </a:spcBef>
              <a:buNone/>
              <a:defRPr sz="1800"/>
            </a:lvl6pPr>
            <a:lvl7pPr marL="0" indent="0">
              <a:spcBef>
                <a:spcPts val="600"/>
              </a:spcBef>
              <a:buNone/>
              <a:defRPr sz="1800"/>
            </a:lvl7pPr>
            <a:lvl8pPr marL="0" indent="0">
              <a:spcBef>
                <a:spcPts val="600"/>
              </a:spcBef>
              <a:buNone/>
              <a:defRPr sz="1800"/>
            </a:lvl8pPr>
            <a:lvl9pPr marL="0" indent="0">
              <a:spcBef>
                <a:spcPts val="600"/>
              </a:spcBef>
              <a:buNone/>
              <a:defRPr sz="1800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964" y="11726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2"/>
            <a:ext cx="5304901" cy="46481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7499" y="1447802"/>
            <a:ext cx="5304901" cy="46481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2850"/>
            <a:ext cx="5304901" cy="274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9144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63700"/>
            <a:ext cx="5304901" cy="44323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7499" y="1212850"/>
            <a:ext cx="5304901" cy="274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9144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7499" y="1663700"/>
            <a:ext cx="5304901" cy="44323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0" y="1172689"/>
            <a:ext cx="3048000" cy="4923313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963" y="1172688"/>
            <a:ext cx="7771345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59" y="1447800"/>
            <a:ext cx="7772836" cy="4648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9"/>
          </p:nvPr>
        </p:nvSpPr>
        <p:spPr>
          <a:xfrm>
            <a:off x="8284558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8171" y="1219200"/>
            <a:ext cx="6704298" cy="4868008"/>
          </a:xfrm>
        </p:spPr>
        <p:txBody>
          <a:bodyPr tIns="1828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7958" y="1219200"/>
            <a:ext cx="4115872" cy="4868008"/>
          </a:xfrm>
          <a:solidFill>
            <a:schemeClr val="accent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3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8171" y="1219200"/>
            <a:ext cx="5413244" cy="3657600"/>
          </a:xfrm>
        </p:spPr>
        <p:txBody>
          <a:bodyPr tIns="1828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70" y="4953000"/>
            <a:ext cx="5413245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6170587" y="1219200"/>
            <a:ext cx="5413244" cy="3657600"/>
          </a:xfrm>
        </p:spPr>
        <p:txBody>
          <a:bodyPr tIns="1828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/>
          </p:nvPr>
        </p:nvSpPr>
        <p:spPr>
          <a:xfrm>
            <a:off x="6170586" y="4953000"/>
            <a:ext cx="5413245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964" y="1172688"/>
            <a:ext cx="10975658" cy="46512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304800"/>
            <a:ext cx="9602272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40531" y="304800"/>
            <a:ext cx="45731" cy="5791200"/>
          </a:xfrm>
          <a:prstGeom prst="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1pPr marL="228594" indent="-228594">
              <a:buFont typeface="HP Simplified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457189" indent="-228594">
              <a:buSzPct val="80000"/>
              <a:buFont typeface="HP Simplified" pitchFamily="34" charset="0"/>
              <a:buChar char="–"/>
              <a:defRPr sz="1867">
                <a:solidFill>
                  <a:srgbClr val="000000"/>
                </a:solidFill>
              </a:defRPr>
            </a:lvl2pPr>
            <a:lvl3pPr marL="683667" indent="-226478">
              <a:defRPr sz="1867">
                <a:solidFill>
                  <a:srgbClr val="000000"/>
                </a:solidFill>
              </a:defRPr>
            </a:lvl3pPr>
            <a:lvl4pPr marL="920728" indent="-241294">
              <a:defRPr sz="1867">
                <a:solidFill>
                  <a:srgbClr val="000000"/>
                </a:solidFill>
              </a:defRPr>
            </a:lvl4pPr>
            <a:lvl5pPr marL="1111223" indent="-201079"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000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014413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383214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8" y="1018211"/>
            <a:ext cx="7863840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661437" y="1017722"/>
            <a:ext cx="3149563" cy="5078278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214424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205728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61194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252498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41388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132692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1002" y="521016"/>
            <a:ext cx="6143922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3528820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MetricHPE Black" panose="020B0A03030202060203" pitchFamily="34" charset="0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MetricHPE Black" panose="020B0A03030202060203" pitchFamily="34" charset="0"/>
              </a:endParaRPr>
            </a:p>
          </p:txBody>
        </p:sp>
      </p:grp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369" y="1228187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1205694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00" y="1618696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89696" y="2703886"/>
            <a:ext cx="3567901" cy="7955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</a:t>
            </a:r>
            <a:br>
              <a:rPr lang="en-US"/>
            </a:br>
            <a:r>
              <a:rPr lang="en-US"/>
              <a:t>two</a:t>
            </a:r>
            <a:r>
              <a:t>-line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21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anchor="ctr"/>
          <a:lstStyle>
            <a:lvl1pPr marL="0" indent="0" algn="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9839" y="2743510"/>
            <a:ext cx="5630583" cy="1485280"/>
          </a:xfrm>
        </p:spPr>
        <p:txBody>
          <a:bodyPr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9E4B-6CD5-F233-B4B2-06E039F1C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3B63E-89A7-542C-B512-843A483FF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C2A8A-2203-C887-A99A-7DB57152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4BB4-512D-5872-A30C-71CCFA0A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835CD-0FE9-40B1-91AD-24D2D76A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77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anchor="ctr"/>
          <a:lstStyle>
            <a:lvl1pPr marL="0" indent="0" algn="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9839" y="2743510"/>
            <a:ext cx="5630583" cy="1485280"/>
          </a:xfrm>
        </p:spPr>
        <p:txBody>
          <a:bodyPr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950"/>
            <a:ext cx="12192000" cy="3295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2686713"/>
            <a:ext cx="8522208" cy="499365"/>
          </a:xfrm>
        </p:spPr>
        <p:txBody>
          <a:bodyPr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1000" y="341392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89E88-AA0C-49B4-9BC1-610AE2FDBE94}"/>
              </a:ext>
            </a:extLst>
          </p:cNvPr>
          <p:cNvSpPr/>
          <p:nvPr userDrawn="1"/>
        </p:nvSpPr>
        <p:spPr>
          <a:xfrm>
            <a:off x="381000" y="325863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4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4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70877" y="3314045"/>
            <a:ext cx="5532325" cy="257083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  <a:miter lim="800000"/>
          </a:ln>
        </p:spPr>
        <p:txBody>
          <a:bodyPr vert="horz"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Please use a section divider image that relates well with the subject of your presentation.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To change your section image, go to </a:t>
            </a:r>
            <a:r>
              <a:rPr lang="en-US" sz="1500">
                <a:solidFill>
                  <a:prstClr val="black"/>
                </a:solidFill>
                <a:latin typeface="MetricHPE Semibold"/>
              </a:rPr>
              <a:t>[View] </a:t>
            </a:r>
            <a:r>
              <a:rPr lang="en-US" sz="1500">
                <a:solidFill>
                  <a:prstClr val="black"/>
                </a:solidFill>
              </a:rPr>
              <a:t>-&gt; </a:t>
            </a:r>
            <a:r>
              <a:rPr lang="en-US" sz="1500">
                <a:solidFill>
                  <a:prstClr val="black"/>
                </a:solidFill>
                <a:latin typeface="MetricHPE Semibold"/>
              </a:rPr>
              <a:t>[Slide Master] </a:t>
            </a:r>
            <a:r>
              <a:rPr lang="en-US" sz="1500">
                <a:solidFill>
                  <a:prstClr val="black"/>
                </a:solidFill>
              </a:rPr>
              <a:t>to delete and insert a new image.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A collection of images specifically formatted for use as PPT title slides can be found </a:t>
            </a:r>
            <a:r>
              <a:rPr lang="en-US" sz="1500">
                <a:solidFill>
                  <a:prstClr val="black"/>
                </a:solidFill>
                <a:latin typeface="MetricHPE Semibold"/>
                <a:hlinkClick r:id="rId5"/>
              </a:rPr>
              <a:t>here</a:t>
            </a:r>
            <a:r>
              <a:rPr lang="en-US" sz="1500">
                <a:solidFill>
                  <a:prstClr val="black"/>
                </a:solidFill>
              </a:rPr>
              <a:t> in the HPE Brand Library, and cropped to fit.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  <a:latin typeface="MetricHPE Semibold"/>
              </a:rPr>
              <a:t>Please delete this box in the Slide Master after you update your title image.</a:t>
            </a:r>
          </a:p>
          <a:p>
            <a:pPr>
              <a:lnSpc>
                <a:spcPct val="90000"/>
              </a:lnSpc>
            </a:pPr>
            <a:endParaRPr lang="en-US" sz="150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Turquois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4950"/>
            <a:ext cx="12192000" cy="3295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2686713"/>
            <a:ext cx="8522208" cy="499365"/>
          </a:xfrm>
        </p:spPr>
        <p:txBody>
          <a:bodyPr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1000" y="341392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89E88-AA0C-49B4-9BC1-610AE2FDBE94}"/>
              </a:ext>
            </a:extLst>
          </p:cNvPr>
          <p:cNvSpPr/>
          <p:nvPr/>
        </p:nvSpPr>
        <p:spPr>
          <a:xfrm>
            <a:off x="381000" y="3258636"/>
            <a:ext cx="685711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70877" y="3314045"/>
            <a:ext cx="5532325" cy="257083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  <a:miter lim="800000"/>
          </a:ln>
        </p:spPr>
        <p:txBody>
          <a:bodyPr vert="horz"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latin typeface="MetricHPE Light" panose="020B0303030202060203" pitchFamily="34" charset="0"/>
              </a:rPr>
              <a:t>Please use a section divider image that relates well with the subject of your presentation.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latin typeface="MetricHPE Light" panose="020B0303030202060203" pitchFamily="34" charset="0"/>
              </a:rPr>
              <a:t>To change your section image, go to </a:t>
            </a:r>
            <a:r>
              <a:rPr lang="en-US" sz="1500">
                <a:latin typeface="+mj-lt"/>
              </a:rPr>
              <a:t>[View] </a:t>
            </a:r>
            <a:r>
              <a:rPr lang="en-US" sz="1500">
                <a:latin typeface="MetricHPE Light" panose="020B0303030202060203" pitchFamily="34" charset="0"/>
              </a:rPr>
              <a:t>-&gt; </a:t>
            </a:r>
            <a:r>
              <a:rPr lang="en-US" sz="1500">
                <a:latin typeface="+mj-lt"/>
              </a:rPr>
              <a:t>[Slide Master] </a:t>
            </a:r>
            <a:r>
              <a:rPr lang="en-US" sz="1500">
                <a:latin typeface="MetricHPE Light" panose="020B0303030202060203" pitchFamily="34" charset="0"/>
              </a:rPr>
              <a:t>to delete and insert a new image.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latin typeface="MetricHPE Light" panose="020B0303030202060203" pitchFamily="34" charset="0"/>
              </a:rPr>
              <a:t>A collection of images specifically formatted for use as PPT title slides can be found </a:t>
            </a:r>
            <a:r>
              <a:rPr lang="en-US" sz="1500">
                <a:latin typeface="+mj-lt"/>
                <a:hlinkClick r:id="rId4"/>
              </a:rPr>
              <a:t>here</a:t>
            </a:r>
            <a:r>
              <a:rPr lang="en-US" sz="1500">
                <a:latin typeface="MetricHPE Light" panose="020B0303030202060203" pitchFamily="34" charset="0"/>
              </a:rPr>
              <a:t> in the HPE Brand Library, and cropped to fit.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latin typeface="+mj-lt"/>
              </a:rPr>
              <a:t>Please delete this box in the Slide Master after you update your title image.</a:t>
            </a:r>
          </a:p>
          <a:p>
            <a:pPr>
              <a:lnSpc>
                <a:spcPct val="90000"/>
              </a:lnSpc>
            </a:pPr>
            <a:endParaRPr lang="en-US" sz="1500" err="1">
              <a:solidFill>
                <a:schemeClr val="bg1"/>
              </a:solidFill>
              <a:latin typeface="MetricHPE Light" panose="020B03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648" y="3262296"/>
            <a:ext cx="8522208" cy="499365"/>
          </a:xfrm>
        </p:spPr>
        <p:txBody>
          <a:bodyPr anchor="b" anchorCtr="0"/>
          <a:lstStyle>
            <a:lvl1pPr marL="219456" indent="-219456">
              <a:defRPr sz="4400" cap="none" baseline="0">
                <a:latin typeface="MetricHPE Semibold" panose="020B07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247" y="3989508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8" y="1018211"/>
            <a:ext cx="11422062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363331"/>
            <a:ext cx="11430000" cy="4732669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696" y="1752066"/>
            <a:ext cx="11430000" cy="4343934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89696" y="1369346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8"/>
          </p:nvPr>
        </p:nvSpPr>
        <p:spPr>
          <a:xfrm>
            <a:off x="6388608" y="1014413"/>
            <a:ext cx="5422392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94014" y="1395413"/>
            <a:ext cx="5422392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98610" y="1014413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88562" y="1376280"/>
            <a:ext cx="5417796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24"/>
          </p:nvPr>
        </p:nvSpPr>
        <p:spPr>
          <a:xfrm>
            <a:off x="6385208" y="1757281"/>
            <a:ext cx="5422392" cy="433872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8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9"/>
          </p:nvPr>
        </p:nvSpPr>
        <p:spPr>
          <a:xfrm>
            <a:off x="8284558" y="1014413"/>
            <a:ext cx="3529584" cy="5081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014413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395413"/>
            <a:ext cx="3529584" cy="4700587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014413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969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84558" y="1383214"/>
            <a:ext cx="353184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Content Placeholder 14"/>
          <p:cNvSpPr>
            <a:spLocks noGrp="1"/>
          </p:cNvSpPr>
          <p:nvPr>
            <p:ph sz="quarter" idx="17"/>
          </p:nvPr>
        </p:nvSpPr>
        <p:spPr>
          <a:xfrm>
            <a:off x="385100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8"/>
          </p:nvPr>
        </p:nvSpPr>
        <p:spPr>
          <a:xfrm>
            <a:off x="4335556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2"/>
          </p:nvPr>
        </p:nvSpPr>
        <p:spPr>
          <a:xfrm>
            <a:off x="8284558" y="1764215"/>
            <a:ext cx="3529584" cy="4331786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35556" y="1383214"/>
            <a:ext cx="352498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MetricHPE Semibold" panose="020B07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776493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661437" y="1017722"/>
            <a:ext cx="3149563" cy="5078278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389696" y="1017588"/>
            <a:ext cx="7864475" cy="5078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8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115301" y="1017722"/>
            <a:ext cx="3695700" cy="5078278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7470648" cy="5078412"/>
          </a:xfrm>
        </p:spPr>
        <p:txBody>
          <a:bodyPr/>
          <a:lstStyle>
            <a:lvl1pPr marL="0" indent="0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3" hasCustomPrompt="1"/>
          </p:nvPr>
        </p:nvSpPr>
        <p:spPr bwMode="ltGray">
          <a:xfrm>
            <a:off x="6214763" y="4943788"/>
            <a:ext cx="5596576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6206067" y="1017588"/>
            <a:ext cx="5605272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0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4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one-line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61194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252498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41388" y="4943788"/>
            <a:ext cx="3687004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2000">
                <a:latin typeface="MetricHPE Light" panose="020B03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132692" y="1017588"/>
            <a:ext cx="3687004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1002" y="521016"/>
            <a:ext cx="6143922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3528820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3796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96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ysClr val="windowText" lastClr="000000"/>
                </a:solidFill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3369" y="1228187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87942"/>
            <a:ext cx="1143000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696" y="1205694"/>
            <a:ext cx="11421304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100" y="161869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89696" y="2703886"/>
            <a:ext cx="3567901" cy="7955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</a:t>
            </a:r>
            <a:br>
              <a:rPr lang="en-US"/>
            </a:br>
            <a:r>
              <a:rPr lang="en-US"/>
              <a:t>two</a:t>
            </a:r>
            <a:r>
              <a:t>-line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391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2534960"/>
            <a:ext cx="3546475" cy="3446462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94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1C4460-9D51-48F8-87F8-88E0DE4E45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578225" y="1146175"/>
            <a:chExt cx="5038725" cy="21113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19415EC-B287-40A3-A91D-E9356CAD1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9B5C71F-50B9-4243-83A7-A7AFAEFD5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anchor="ctr"/>
          <a:lstStyle>
            <a:lvl1pPr marL="0" indent="0" algn="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950"/>
            <a:ext cx="12192000" cy="3295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2100" y="3413925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89E88-AA0C-49B4-9BC1-610AE2FDBE94}"/>
              </a:ext>
            </a:extLst>
          </p:cNvPr>
          <p:cNvSpPr/>
          <p:nvPr userDrawn="1"/>
        </p:nvSpPr>
        <p:spPr>
          <a:xfrm>
            <a:off x="381000" y="325863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70877" y="3314045"/>
            <a:ext cx="5532325" cy="257083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  <a:miter lim="800000"/>
          </a:ln>
        </p:spPr>
        <p:txBody>
          <a:bodyPr vert="horz"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Please use a section divider image that relates well with the subject of your presentation.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To change your section image, go to [View] -&gt; [Slide Master] to delete and insert a new image.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A collection of images specifically formatted for use as PPT title slides can be found </a:t>
            </a:r>
            <a:r>
              <a:rPr lang="en-US" sz="1500">
                <a:solidFill>
                  <a:prstClr val="black"/>
                </a:solidFill>
                <a:hlinkClick r:id="rId4"/>
              </a:rPr>
              <a:t>here</a:t>
            </a:r>
            <a:r>
              <a:rPr lang="en-US" sz="1500">
                <a:solidFill>
                  <a:prstClr val="black"/>
                </a:solidFill>
              </a:rPr>
              <a:t> in the HPE Brand Library, and cropped to fit.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1500">
                <a:solidFill>
                  <a:prstClr val="black"/>
                </a:solidFill>
              </a:rPr>
              <a:t>Please delete this box in the Slide Master after you update your title image.</a:t>
            </a:r>
          </a:p>
          <a:p>
            <a:pPr>
              <a:lnSpc>
                <a:spcPct val="90000"/>
              </a:lnSpc>
            </a:pPr>
            <a:endParaRPr lang="en-US" sz="150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8" y="6246014"/>
            <a:ext cx="954000" cy="2743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B607F37-173B-4A34-95FA-297523FEF6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0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Turquois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67728E-6D0A-492B-89E6-39E224462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3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64B2CD-8FCB-4B30-B00B-A402E5693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5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MetricHPE" panose="020B05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6867C9-FAEA-4AB9-9E4F-5E469CDF0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398" y="899032"/>
            <a:ext cx="9148360" cy="2862630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MetricHPE" panose="020B05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7CBB38-1E71-4985-B7D1-ACBC191C5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7611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5750" y="999160"/>
            <a:ext cx="11525249" cy="5096839"/>
          </a:xfrm>
        </p:spPr>
        <p:txBody>
          <a:bodyPr lIns="91440" rIns="91440"/>
          <a:lstStyle>
            <a:lvl1pPr>
              <a:buClrTx/>
              <a:defRPr>
                <a:latin typeface="MetricHPE" panose="020B0503030202060203" pitchFamily="34" charset="0"/>
              </a:defRPr>
            </a:lvl1pPr>
            <a:lvl2pPr>
              <a:buClrTx/>
              <a:defRPr>
                <a:latin typeface="MetricHPE" panose="020B0503030202060203" pitchFamily="34" charset="0"/>
              </a:defRPr>
            </a:lvl2pPr>
            <a:lvl3pPr>
              <a:buClrTx/>
              <a:defRPr>
                <a:latin typeface="MetricHPE" panose="020B0503030202060203" pitchFamily="34" charset="0"/>
              </a:defRPr>
            </a:lvl3pPr>
            <a:lvl4pPr>
              <a:buClrTx/>
              <a:defRPr>
                <a:latin typeface="MetricHPE" panose="020B0503030202060203" pitchFamily="34" charset="0"/>
              </a:defRPr>
            </a:lvl4pPr>
            <a:lvl5pPr>
              <a:buClrTx/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77895" y="2143788"/>
            <a:ext cx="8522208" cy="499365"/>
          </a:xfr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7894" y="2871000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MetricHPE Light" panose="020B03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/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1746" y="1344281"/>
            <a:ext cx="11529254" cy="4751719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8096" y="1733015"/>
            <a:ext cx="11522904" cy="4367541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MetricHPE" panose="020B0503030202060203" pitchFamily="34" charset="0"/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5" y="1350296"/>
            <a:ext cx="1151413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5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2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/>
            </a:lvl1pPr>
          </a:lstStyle>
          <a:p>
            <a:pPr marL="182880" lvl="0" indent="-182880">
              <a:spcBef>
                <a:spcPts val="0"/>
              </a:spcBef>
            </a:pPr>
            <a:r>
              <a:t>Click to add one-line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3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088056" y="6336077"/>
            <a:ext cx="4114800" cy="220717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202856" y="6301811"/>
            <a:ext cx="684344" cy="365125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283500" y="995363"/>
            <a:ext cx="5523992" cy="5100637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8"/>
          </p:nvPr>
        </p:nvSpPr>
        <p:spPr>
          <a:xfrm>
            <a:off x="6287008" y="995363"/>
            <a:ext cx="5523992" cy="5100637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818B02-6D3B-4B21-898C-712990E9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0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283500" y="1376363"/>
            <a:ext cx="5518586" cy="4719637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292414" y="1376363"/>
            <a:ext cx="5518586" cy="4719637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97009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4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4"/>
          <p:cNvSpPr>
            <a:spLocks noGrp="1"/>
          </p:cNvSpPr>
          <p:nvPr>
            <p:ph sz="quarter" idx="17"/>
          </p:nvPr>
        </p:nvSpPr>
        <p:spPr>
          <a:xfrm>
            <a:off x="276815" y="1739233"/>
            <a:ext cx="5534077" cy="4360322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1411" y="1358232"/>
            <a:ext cx="5529386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0277" y="1358232"/>
            <a:ext cx="5529386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24"/>
          </p:nvPr>
        </p:nvSpPr>
        <p:spPr>
          <a:xfrm>
            <a:off x="6276923" y="1739233"/>
            <a:ext cx="5534077" cy="4360322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/>
            </a:lvl1pPr>
          </a:lstStyle>
          <a:p>
            <a:pPr marL="182880" lvl="0" indent="-182880">
              <a:spcBef>
                <a:spcPts val="0"/>
              </a:spcBef>
            </a:pPr>
            <a:r>
              <a:t>Click to add one-line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8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/>
          </p:nvPr>
        </p:nvSpPr>
        <p:spPr>
          <a:xfrm>
            <a:off x="282830" y="996365"/>
            <a:ext cx="3628711" cy="5099635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8"/>
          </p:nvPr>
        </p:nvSpPr>
        <p:spPr>
          <a:xfrm>
            <a:off x="4233286" y="996365"/>
            <a:ext cx="3628711" cy="5099635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9"/>
          </p:nvPr>
        </p:nvSpPr>
        <p:spPr>
          <a:xfrm>
            <a:off x="8182288" y="996365"/>
            <a:ext cx="3628711" cy="5099635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623985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82290" y="996365"/>
            <a:ext cx="363103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sp>
        <p:nvSpPr>
          <p:cNvPr id="24" name="Content Placeholder 14"/>
          <p:cNvSpPr>
            <a:spLocks noGrp="1"/>
          </p:cNvSpPr>
          <p:nvPr>
            <p:ph sz="quarter" idx="17"/>
          </p:nvPr>
        </p:nvSpPr>
        <p:spPr>
          <a:xfrm>
            <a:off x="282832" y="1377365"/>
            <a:ext cx="3628710" cy="4718635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18"/>
          </p:nvPr>
        </p:nvSpPr>
        <p:spPr>
          <a:xfrm>
            <a:off x="4233288" y="1377365"/>
            <a:ext cx="3628710" cy="4718635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14"/>
          <p:cNvSpPr>
            <a:spLocks noGrp="1"/>
          </p:cNvSpPr>
          <p:nvPr>
            <p:ph sz="quarter" idx="22"/>
          </p:nvPr>
        </p:nvSpPr>
        <p:spPr>
          <a:xfrm>
            <a:off x="8182290" y="1377365"/>
            <a:ext cx="3628710" cy="4718635"/>
          </a:xfrm>
          <a:ln>
            <a:noFill/>
            <a:miter lim="800000"/>
          </a:ln>
        </p:spPr>
        <p:txBody>
          <a:bodyPr lIns="9144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233287" y="996365"/>
            <a:ext cx="3623985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</a:t>
            </a:r>
            <a:r>
              <a:rPr lang="en-US"/>
              <a:t>heading</a:t>
            </a:r>
            <a:endParaRPr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6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tags" Target="../tags/tag2.xml"/><Relationship Id="rId45" Type="http://schemas.openxmlformats.org/officeDocument/2006/relationships/image" Target="../media/image6.png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image" Target="../media/image9.emf"/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34.xml"/><Relationship Id="rId41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9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173.xml"/><Relationship Id="rId34" Type="http://schemas.openxmlformats.org/officeDocument/2006/relationships/slideLayout" Target="../slideLayouts/slideLayout186.xml"/><Relationship Id="rId42" Type="http://schemas.openxmlformats.org/officeDocument/2006/relationships/slideLayout" Target="../slideLayouts/slideLayout194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slideLayout" Target="../slideLayouts/slideLayout184.xml"/><Relationship Id="rId37" Type="http://schemas.openxmlformats.org/officeDocument/2006/relationships/slideLayout" Target="../slideLayouts/slideLayout189.xml"/><Relationship Id="rId40" Type="http://schemas.openxmlformats.org/officeDocument/2006/relationships/slideLayout" Target="../slideLayouts/slideLayout192.xml"/><Relationship Id="rId45" Type="http://schemas.openxmlformats.org/officeDocument/2006/relationships/oleObject" Target="../embeddings/oleObject2.bin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36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slideLayout" Target="../slideLayouts/slideLayout183.xml"/><Relationship Id="rId44" Type="http://schemas.openxmlformats.org/officeDocument/2006/relationships/tags" Target="../tags/tag4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187.xml"/><Relationship Id="rId43" Type="http://schemas.openxmlformats.org/officeDocument/2006/relationships/theme" Target="../theme/theme5.xml"/><Relationship Id="rId48" Type="http://schemas.openxmlformats.org/officeDocument/2006/relationships/image" Target="../media/image6.png"/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33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190.xml"/><Relationship Id="rId46" Type="http://schemas.openxmlformats.org/officeDocument/2006/relationships/image" Target="../media/image10.emf"/><Relationship Id="rId20" Type="http://schemas.openxmlformats.org/officeDocument/2006/relationships/slideLayout" Target="../slideLayouts/slideLayout172.xml"/><Relationship Id="rId41" Type="http://schemas.openxmlformats.org/officeDocument/2006/relationships/slideLayout" Target="../slideLayouts/slideLayout1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97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91852"/>
            <a:ext cx="11430000" cy="40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59" y="1163782"/>
            <a:ext cx="1142983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42"/>
              </a:buBlip>
              <a:defRPr sz="2000" kern="1200" cap="all" normalizeH="0" baseline="1000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fld id="{B85ED672-14C8-4483-9652-64B1F1038EA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8056" y="6336077"/>
            <a:ext cx="4114800" cy="22071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lnSpc>
                <a:spcPct val="90000"/>
              </a:lnSpc>
              <a:defRPr sz="1200" cap="all" baseline="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MetricHPE Black" panose="020B0A03030202060203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•"/>
        <a:defRPr sz="20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90000"/>
        <a:buFont typeface="MetricHPE Light" panose="020B0303030202060203" pitchFamily="34" charset="0"/>
        <a:buChar char="•"/>
        <a:defRPr sz="18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6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91852"/>
            <a:ext cx="11430000" cy="40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59" y="1163782"/>
            <a:ext cx="1142983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39"/>
              </a:buBlip>
              <a:defRPr sz="2000" kern="1200" cap="all" normalizeH="0" baseline="1000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40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40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8056" y="6336077"/>
            <a:ext cx="4114800" cy="22071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lnSpc>
                <a:spcPct val="90000"/>
              </a:lnSpc>
              <a:defRPr sz="1200" cap="all" baseline="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9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MetricHPE Black" panose="020B0A03030202060203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•"/>
        <a:defRPr sz="20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90000"/>
        <a:buFont typeface="MetricHPE Light" panose="020B0303030202060203" pitchFamily="34" charset="0"/>
        <a:buChar char="•"/>
        <a:defRPr sz="18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6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3000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2983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39"/>
              </a:buBlip>
              <a:defRPr sz="2000" kern="1200" cap="all" normalizeH="0" baseline="10000">
                <a:solidFill>
                  <a:schemeClr val="bg2"/>
                </a:solidFill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8056" y="6336077"/>
            <a:ext cx="4114800" cy="22071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lnSpc>
                <a:spcPct val="90000"/>
              </a:lnSpc>
              <a:defRPr sz="1200" cap="all" baseline="0">
                <a:solidFill>
                  <a:schemeClr val="bg2"/>
                </a:solidFill>
                <a:latin typeface="MetricHPE" panose="020B05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0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MetricHPE Black" panose="020B0A03030202060203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4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425" imgH="426" progId="TCLayout.ActiveDocument.1">
                  <p:embed/>
                </p:oleObj>
              </mc:Choice>
              <mc:Fallback>
                <p:oleObj name="think-cell Slide" r:id="rId42" imgW="425" imgH="4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1"/>
            </p:custDataLst>
          </p:nvPr>
        </p:nvSpPr>
        <p:spPr bwMode="ltGray"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MetricHPE Black" panose="020B0A03030202060203" pitchFamily="34" charset="0"/>
              <a:sym typeface="MetricHPE Black" panose="020B0A0303020206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91852"/>
            <a:ext cx="11430000" cy="40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59" y="1163782"/>
            <a:ext cx="1142983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44"/>
              </a:buBlip>
              <a:defRPr sz="2000" kern="1200" cap="all" normalizeH="0" baseline="1000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45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45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8056" y="6336077"/>
            <a:ext cx="4114800" cy="22071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lnSpc>
                <a:spcPct val="90000"/>
              </a:lnSpc>
              <a:defRPr sz="1200" cap="all" baseline="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  <p:sldLayoutId id="2147483807" r:id="rId30"/>
    <p:sldLayoutId id="2147483808" r:id="rId31"/>
    <p:sldLayoutId id="2147483809" r:id="rId32"/>
    <p:sldLayoutId id="2147483810" r:id="rId33"/>
    <p:sldLayoutId id="2147483811" r:id="rId34"/>
    <p:sldLayoutId id="2147483812" r:id="rId35"/>
    <p:sldLayoutId id="2147483813" r:id="rId36"/>
    <p:sldLayoutId id="2147483814" r:id="rId37"/>
    <p:sldLayoutId id="2147483815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MetricHPE Black" panose="020B0A03030202060203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•"/>
        <a:defRPr sz="20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90000"/>
        <a:buFont typeface="MetricHPE Light" panose="020B0303030202060203" pitchFamily="34" charset="0"/>
        <a:buChar char="•"/>
        <a:defRPr sz="18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6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473" imgH="476" progId="TCLayout.ActiveDocument.1">
                  <p:embed/>
                </p:oleObj>
              </mc:Choice>
              <mc:Fallback>
                <p:oleObj name="think-cell Slide" r:id="rId45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91852"/>
            <a:ext cx="11430000" cy="40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59" y="1163782"/>
            <a:ext cx="1142983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47"/>
              </a:buBlip>
              <a:defRPr sz="2000" kern="1200" cap="all" normalizeH="0" baseline="1000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48"/>
              </a:buBlip>
            </a:pPr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>
                <a:buFontTx/>
                <a:buBlip>
                  <a:blip r:embed="rId48"/>
                </a:buBlip>
              </a:pPr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8056" y="6336077"/>
            <a:ext cx="4114800" cy="22071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lnSpc>
                <a:spcPct val="90000"/>
              </a:lnSpc>
              <a:defRPr sz="1200" cap="all" baseline="0">
                <a:solidFill>
                  <a:schemeClr val="bg2"/>
                </a:solidFill>
                <a:latin typeface="MetricHPE Light" panose="020B0303030202060203" pitchFamily="34" charset="0"/>
              </a:defRPr>
            </a:lvl1pPr>
          </a:lstStyle>
          <a:p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  <p:sldLayoutId id="2147483850" r:id="rId34"/>
    <p:sldLayoutId id="2147483851" r:id="rId35"/>
    <p:sldLayoutId id="2147483852" r:id="rId36"/>
    <p:sldLayoutId id="2147483853" r:id="rId37"/>
    <p:sldLayoutId id="2147483854" r:id="rId38"/>
    <p:sldLayoutId id="2147483855" r:id="rId39"/>
    <p:sldLayoutId id="2147483856" r:id="rId40"/>
    <p:sldLayoutId id="2147483857" r:id="rId41"/>
    <p:sldLayoutId id="2147483858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MetricHPE Black" panose="020B0A03030202060203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•"/>
        <a:defRPr sz="20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90000"/>
        <a:buFont typeface="MetricHPE Light" panose="020B0303030202060203" pitchFamily="34" charset="0"/>
        <a:buChar char="•"/>
        <a:defRPr sz="18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6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Font typeface="MetricHPE Light" panose="020B0303030202060203" pitchFamily="34" charset="0"/>
        <a:buChar char="–"/>
        <a:defRPr sz="1400" kern="1200">
          <a:solidFill>
            <a:schemeClr val="tx1"/>
          </a:solidFill>
          <a:latin typeface="MetricHPE Light" panose="020B0303030202060203" pitchFamily="34" charset="0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MetricHPE Light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1451"/>
            <a:ext cx="10972801" cy="4654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7218" y="6480905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12281" y="6478524"/>
            <a:ext cx="4573191" cy="21945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416C6529-88FB-432A-ADB3-D096B7AB4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6457" y="6368079"/>
            <a:ext cx="819928" cy="330199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71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Metric Bold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Metric Regular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etric Bold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Metric Regular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etric Bol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Metric Regular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etric Bol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Metric Regular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etric Bol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umpingrivers.github.io/datasauRus/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itan.Frachtenberg@hpe.com" TargetMode="External"/><Relationship Id="rId2" Type="http://schemas.openxmlformats.org/officeDocument/2006/relationships/hyperlink" Target="https://github.com/HewlettPackard/SHARP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BAF3E01-10C6-9645-4FA9-CB405731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47" y="1869197"/>
            <a:ext cx="11423555" cy="1905000"/>
          </a:xfrm>
        </p:spPr>
        <p:txBody>
          <a:bodyPr/>
          <a:lstStyle/>
          <a:p>
            <a:pPr algn="ctr"/>
            <a:r>
              <a:rPr lang="en-US" dirty="0"/>
              <a:t>Sharp:</a:t>
            </a:r>
            <a:br>
              <a:rPr lang="en-US" dirty="0"/>
            </a:br>
            <a:r>
              <a:rPr lang="en-US" dirty="0"/>
              <a:t>A Distribution-based framework for reproducible performance evaluation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F18F2FF-1CDD-8D95-4AF6-AE7EE3B41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646" y="4133088"/>
            <a:ext cx="11517713" cy="438912"/>
          </a:xfrm>
        </p:spPr>
        <p:txBody>
          <a:bodyPr/>
          <a:lstStyle/>
          <a:p>
            <a:r>
              <a:rPr lang="en-US" dirty="0"/>
              <a:t>Viyom Mittal, Pedro Bruel, Michalis Faloutsos, Dejan Milojicic, </a:t>
            </a:r>
            <a:r>
              <a:rPr lang="en-US" u="sng" dirty="0"/>
              <a:t>Eitan Frachtenberg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7C20B0-145E-000B-999B-61CA72188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47" y="4577983"/>
            <a:ext cx="5489575" cy="908050"/>
          </a:xfrm>
        </p:spPr>
        <p:txBody>
          <a:bodyPr/>
          <a:lstStyle/>
          <a:p>
            <a:r>
              <a:rPr lang="en-US" dirty="0"/>
              <a:t>September 16, 2024</a:t>
            </a:r>
          </a:p>
        </p:txBody>
      </p:sp>
    </p:spTree>
    <p:extLst>
      <p:ext uri="{BB962C8B-B14F-4D97-AF65-F5344CB8AC3E}">
        <p14:creationId xmlns:p14="http://schemas.microsoft.com/office/powerpoint/2010/main" val="29475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9"/>
    </mc:Choice>
    <mc:Fallback xmlns="">
      <p:transition advTm="26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04325"/>
            <a:ext cx="11421304" cy="427036"/>
          </a:xfrm>
        </p:spPr>
        <p:txBody>
          <a:bodyPr/>
          <a:lstStyle/>
          <a:p>
            <a:r>
              <a:rPr lang="en-US" sz="4000"/>
              <a:t>Main features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61963" indent="-461963"/>
            <a:r>
              <a:rPr lang="en-US" sz="4800" dirty="0"/>
              <a:t>Distribution-first approach</a:t>
            </a:r>
          </a:p>
          <a:p>
            <a:pPr marL="461963" indent="-461963"/>
            <a:r>
              <a:rPr lang="en-US" sz="4800" dirty="0"/>
              <a:t>Automated stopping rules</a:t>
            </a:r>
          </a:p>
          <a:p>
            <a:pPr marL="461963" indent="-461963"/>
            <a:r>
              <a:rPr lang="en-US" sz="4800" dirty="0"/>
              <a:t>Composable, configurable backends</a:t>
            </a:r>
          </a:p>
          <a:p>
            <a:pPr marL="461963" indent="-461963"/>
            <a:r>
              <a:rPr lang="en-US" sz="4800" dirty="0"/>
              <a:t>Complete reports and records with SUT  description, experiment artifacts, and statistics</a:t>
            </a:r>
          </a:p>
          <a:p>
            <a:pPr marL="461963" indent="-461963"/>
            <a:r>
              <a:rPr lang="en-GB" sz="4800" dirty="0"/>
              <a:t>Integrated benchmarking environment (IBE)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4D6DE-33A4-7016-32A4-4EA309D73D5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13561"/>
            <a:ext cx="11421304" cy="427036"/>
          </a:xfrm>
        </p:spPr>
        <p:txBody>
          <a:bodyPr/>
          <a:lstStyle/>
          <a:p>
            <a:r>
              <a:rPr lang="en-US" sz="4000"/>
              <a:t>Distribution-first approach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/>
              <a:t>Summary statistics of performance like mean or standard deviation can miss the big picture</a:t>
            </a:r>
            <a:endParaRPr lang="en-GB" sz="48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9E301B-6C39-F820-F41D-4A494B97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" y="2623503"/>
            <a:ext cx="8048796" cy="32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9D4673-C854-810A-D3F8-CC9CFBF7D6A0}"/>
              </a:ext>
            </a:extLst>
          </p:cNvPr>
          <p:cNvSpPr txBox="1"/>
          <p:nvPr/>
        </p:nvSpPr>
        <p:spPr>
          <a:xfrm>
            <a:off x="1127760" y="5842000"/>
            <a:ext cx="9550400" cy="25400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>
                <a:hlinkClick r:id="rId3"/>
              </a:rPr>
              <a:t>Datasets from the </a:t>
            </a:r>
            <a:r>
              <a:rPr lang="en-GB" err="1">
                <a:hlinkClick r:id="rId3"/>
              </a:rPr>
              <a:t>Datasaurus</a:t>
            </a:r>
            <a:r>
              <a:rPr lang="en-GB">
                <a:hlinkClick r:id="rId3"/>
              </a:rPr>
              <a:t> Dozen • </a:t>
            </a:r>
            <a:r>
              <a:rPr lang="en-GB" err="1">
                <a:hlinkClick r:id="rId3"/>
              </a:rPr>
              <a:t>datasauRus</a:t>
            </a:r>
            <a:r>
              <a:rPr lang="en-GB">
                <a:hlinkClick r:id="rId3"/>
              </a:rPr>
              <a:t> (jumpingrivers.github.io)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B1B82-3444-672E-444E-C5996BA80F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BF56-68BD-C4E1-2967-12350537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211959"/>
            <a:ext cx="11802304" cy="427036"/>
          </a:xfrm>
        </p:spPr>
        <p:txBody>
          <a:bodyPr/>
          <a:lstStyle/>
          <a:p>
            <a:r>
              <a:rPr lang="en-US" sz="4000"/>
              <a:t>point summaries vs. whole distributions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62122-BC76-A437-01B9-5F8BBD8BA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Scenario: compare 1000 runs of benchmark “hotspot” on 5 different days on same machine.</a:t>
            </a:r>
            <a:br>
              <a:rPr lang="en-US"/>
            </a:br>
            <a:r>
              <a:rPr lang="en-US"/>
              <a:t>Normalized mean absolute difference (NAMD) vs. Kolmogorov-Smirnoff (KS) distance</a:t>
            </a:r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B66661-1FD1-AAAB-E131-D93D0A16E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1" y="1918822"/>
            <a:ext cx="9267895" cy="4788234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14EEEDF-860B-73E0-1752-F2647ED21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1" y="1653838"/>
            <a:ext cx="12023035" cy="5204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FAC70-4721-F072-E333-75707746F9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22797"/>
            <a:ext cx="11421304" cy="427036"/>
          </a:xfrm>
        </p:spPr>
        <p:txBody>
          <a:bodyPr/>
          <a:lstStyle/>
          <a:p>
            <a:r>
              <a:rPr lang="en-US" sz="4000"/>
              <a:t>Automated stopping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1313" lvl="1" indent="-341313">
              <a:lnSpc>
                <a:spcPct val="80000"/>
              </a:lnSpc>
            </a:pPr>
            <a:r>
              <a:rPr lang="en-US" sz="4300"/>
              <a:t>Running an experiment too long is wasteful; running it too short is statistically unstable</a:t>
            </a:r>
          </a:p>
          <a:p>
            <a:pPr marL="341313" lvl="1" indent="-341313">
              <a:lnSpc>
                <a:spcPct val="80000"/>
              </a:lnSpc>
            </a:pPr>
            <a:r>
              <a:rPr lang="en-US" sz="4300"/>
              <a:t>The optimal stopping point depends on the performance distribution and experimental constraints</a:t>
            </a:r>
          </a:p>
          <a:p>
            <a:pPr marL="341313" lvl="1" indent="-341313">
              <a:lnSpc>
                <a:spcPct val="80000"/>
              </a:lnSpc>
            </a:pPr>
            <a:r>
              <a:rPr lang="en-US" sz="4300"/>
              <a:t>If you know the distribution, you can choose an automated stopping rule from SHARP’s library</a:t>
            </a:r>
          </a:p>
          <a:p>
            <a:pPr marL="341313" lvl="1" indent="-341313">
              <a:lnSpc>
                <a:spcPct val="80000"/>
              </a:lnSpc>
            </a:pPr>
            <a:r>
              <a:rPr lang="en-US" sz="4300"/>
              <a:t>If you don’t, you can let SHARP automatically detect it for you at run time, or check self-similarity</a:t>
            </a:r>
            <a:endParaRPr lang="en-GB" sz="4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1CC0A-A2EA-42CD-D7AC-796BF9CB7C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2C69-5910-5C5B-E5BB-13B8EA31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295089"/>
            <a:ext cx="11421304" cy="427036"/>
          </a:xfrm>
        </p:spPr>
        <p:txBody>
          <a:bodyPr/>
          <a:lstStyle/>
          <a:p>
            <a:r>
              <a:rPr lang="en-US" sz="4000" err="1"/>
              <a:t>Autostop</a:t>
            </a:r>
            <a:r>
              <a:rPr lang="en-US" sz="4000"/>
              <a:t> examples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3D17C-583F-E815-A4CD-AD6D8AC3B1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GB" dirty="0" err="1"/>
              <a:t>omparing</a:t>
            </a:r>
            <a:r>
              <a:rPr lang="en-GB" dirty="0"/>
              <a:t> different stopping rules to the “ground truth” measured over 5,000 repetitions for `</a:t>
            </a:r>
            <a:r>
              <a:rPr lang="en-GB" dirty="0" err="1"/>
              <a:t>bfs</a:t>
            </a:r>
            <a:r>
              <a:rPr lang="en-GB" dirty="0"/>
              <a:t>’ and `</a:t>
            </a:r>
            <a:r>
              <a:rPr lang="en-GB" dirty="0" err="1"/>
              <a:t>lavaMD</a:t>
            </a:r>
            <a:r>
              <a:rPr lang="en-GB"/>
              <a:t>’</a:t>
            </a:r>
            <a:endParaRPr lang="en-US" dirty="0"/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DEA27D57-58A2-DB8C-701D-A1E740638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8" y="4100232"/>
            <a:ext cx="11942458" cy="2103551"/>
          </a:xfrm>
          <a:prstGeom prst="rect">
            <a:avLst/>
          </a:prstGeom>
        </p:spPr>
      </p:pic>
      <p:pic>
        <p:nvPicPr>
          <p:cNvPr id="11" name="Picture 10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45F07FC5-E7B2-7F98-6397-0362BCC1C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3" y="1636149"/>
            <a:ext cx="11844604" cy="20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B890-F932-A459-0F8F-6DCBEF329AE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E9CF-046B-CF66-7BB5-EE2E3FF4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04325"/>
            <a:ext cx="11421304" cy="427036"/>
          </a:xfrm>
        </p:spPr>
        <p:txBody>
          <a:bodyPr/>
          <a:lstStyle/>
          <a:p>
            <a:r>
              <a:rPr lang="en-US" sz="4000"/>
              <a:t>Resource savings with the </a:t>
            </a:r>
            <a:r>
              <a:rPr lang="en-US" sz="4000" err="1"/>
              <a:t>ks</a:t>
            </a:r>
            <a:r>
              <a:rPr lang="en-US" sz="4000"/>
              <a:t> auto-stop rule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57C29-8524-0F58-361C-70A83EBDE2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5918" y="1042371"/>
            <a:ext cx="4572594" cy="54727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/>
              <a:t>Running each experiment 1,000 times is sufficient to capture the distribution well most times but is wasteful.</a:t>
            </a:r>
          </a:p>
          <a:p>
            <a:r>
              <a:rPr lang="en-US" sz="2400"/>
              <a:t>Setting the limit arbitrarily lower would miss more benchmarks, yielding unrepresentative performance.</a:t>
            </a:r>
          </a:p>
          <a:p>
            <a:r>
              <a:rPr lang="en-US" sz="2400"/>
              <a:t>Automated stopping rule can adaptively decide when to stop. In this example, checking when the performance distribution is stable according to a Kolmogorov-Smirnoff distance metric.</a:t>
            </a:r>
          </a:p>
          <a:p>
            <a:r>
              <a:rPr lang="en-US" sz="2400"/>
              <a:t>Stopping early produces the same distribution as with 1,000 runs, but with far fewer runs, depending on the specific benchmark.</a:t>
            </a:r>
            <a:endParaRPr lang="en-GB" sz="24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FFB0E7-AA26-0D68-2415-43039A1A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72" y="814485"/>
            <a:ext cx="6857048" cy="59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9476-E39C-339F-FCB7-552BBB16FA9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276617"/>
            <a:ext cx="11421304" cy="427036"/>
          </a:xfrm>
        </p:spPr>
        <p:txBody>
          <a:bodyPr/>
          <a:lstStyle/>
          <a:p>
            <a:r>
              <a:rPr lang="en-US" sz="4000"/>
              <a:t>Composable, Configurable backends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/>
              <a:t>Design goals for backends:</a:t>
            </a:r>
          </a:p>
          <a:p>
            <a:pPr marL="341313" lvl="1" indent="-341313"/>
            <a:r>
              <a:rPr lang="en-US" sz="4600"/>
              <a:t>Flexibility to add or modify with no code</a:t>
            </a:r>
          </a:p>
          <a:p>
            <a:pPr marL="341313" lvl="1" indent="-341313">
              <a:lnSpc>
                <a:spcPct val="100000"/>
              </a:lnSpc>
            </a:pPr>
            <a:r>
              <a:rPr lang="en-US" sz="4600"/>
              <a:t>Ability to add arbitrary metric collection</a:t>
            </a:r>
          </a:p>
          <a:p>
            <a:pPr marL="341313" lvl="1" indent="-341313">
              <a:lnSpc>
                <a:spcPct val="100000"/>
              </a:lnSpc>
            </a:pPr>
            <a:r>
              <a:rPr lang="en-US" sz="4600"/>
              <a:t>Composability to allow tunneling and aggregation</a:t>
            </a:r>
          </a:p>
          <a:p>
            <a:endParaRPr lang="en-US" sz="4800"/>
          </a:p>
          <a:p>
            <a:pPr marL="0" indent="0">
              <a:buNone/>
            </a:pPr>
            <a:r>
              <a:rPr lang="en-US" sz="4800"/>
              <a:t>SHARP’s approach: everything is configurable, including metrics, in YAML/JSON files</a:t>
            </a:r>
          </a:p>
          <a:p>
            <a:endParaRPr lang="en-GB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22CAE-BEC7-4E12-189D-2F5E708DD4B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9DCA6-7540-7412-8EB0-01A1FA09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43" y="65278"/>
            <a:ext cx="9331608" cy="67794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F8E26-E860-76FC-4168-CF5709CD2C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04325"/>
            <a:ext cx="11421304" cy="427036"/>
          </a:xfrm>
        </p:spPr>
        <p:txBody>
          <a:bodyPr/>
          <a:lstStyle/>
          <a:p>
            <a:r>
              <a:rPr lang="en-US" sz="4000"/>
              <a:t>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/>
              <a:t>SHARP’s approach to recording and reporting:</a:t>
            </a:r>
          </a:p>
          <a:p>
            <a:pPr marL="341313" lvl="1" indent="-341313">
              <a:lnSpc>
                <a:spcPct val="100000"/>
              </a:lnSpc>
            </a:pPr>
            <a:r>
              <a:rPr lang="en-US" sz="5000"/>
              <a:t>Record all experimental results in tidy-data format</a:t>
            </a:r>
          </a:p>
          <a:p>
            <a:pPr marL="341313" lvl="1" indent="-341313">
              <a:lnSpc>
                <a:spcPct val="100000"/>
              </a:lnSpc>
            </a:pPr>
            <a:r>
              <a:rPr lang="en-US" sz="5000"/>
              <a:t>Record all metadata: experiment parameters, SUT details, git hash, field descriptions</a:t>
            </a:r>
          </a:p>
          <a:p>
            <a:pPr marL="341313" lvl="1" indent="-341313">
              <a:lnSpc>
                <a:spcPct val="100000"/>
              </a:lnSpc>
            </a:pPr>
            <a:r>
              <a:rPr lang="en-US" sz="5000"/>
              <a:t>Provide a library of statistical analysis and visualization tools to simplify report writing.</a:t>
            </a:r>
          </a:p>
          <a:p>
            <a:pPr marL="341313" lvl="1" indent="-341313">
              <a:lnSpc>
                <a:spcPct val="100000"/>
              </a:lnSpc>
            </a:pPr>
            <a:r>
              <a:rPr lang="en-US" sz="5000"/>
              <a:t>Produce reports from benchmark runs in multiple formats: PDF, LaTeX, PPTX, DOCX, HTML, .etc. </a:t>
            </a:r>
            <a:endParaRPr lang="en-GB" sz="5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D8501-3264-B060-0B8D-1360DB326B8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267381"/>
            <a:ext cx="11421304" cy="427036"/>
          </a:xfrm>
        </p:spPr>
        <p:txBody>
          <a:bodyPr/>
          <a:lstStyle/>
          <a:p>
            <a:r>
              <a:rPr lang="en-GB" sz="4000"/>
              <a:t>Integrated benchmarking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SHARP includes a GUI that lets your visualize and interact with performance distributions.</a:t>
            </a:r>
          </a:p>
          <a:p>
            <a:pPr marL="0" indent="0">
              <a:buNone/>
            </a:pPr>
            <a:r>
              <a:rPr lang="en-US" sz="4800" dirty="0"/>
              <a:t>It is fully containerized to include dependencies</a:t>
            </a:r>
          </a:p>
          <a:p>
            <a:pPr marL="0" indent="0">
              <a:buNone/>
            </a:pPr>
            <a:r>
              <a:rPr lang="en-US" sz="4800" dirty="0"/>
              <a:t>It is also Web-based; run client on any browser</a:t>
            </a:r>
          </a:p>
          <a:p>
            <a:pPr marL="0" indent="0">
              <a:buNone/>
            </a:pPr>
            <a:endParaRPr lang="en-GB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7C63F-92A2-C3C3-FD86-EB66FB9A6D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DBBFC45-0D16-7B22-C811-70043D739BE9}"/>
              </a:ext>
            </a:extLst>
          </p:cNvPr>
          <p:cNvGrpSpPr/>
          <p:nvPr/>
        </p:nvGrpSpPr>
        <p:grpSpPr>
          <a:xfrm>
            <a:off x="4053681" y="4247064"/>
            <a:ext cx="4256937" cy="2505173"/>
            <a:chOff x="5744090" y="1862971"/>
            <a:chExt cx="4256937" cy="2505173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0FDDB8FD-4291-B718-A1B9-857A2896A9A2}"/>
                </a:ext>
              </a:extLst>
            </p:cNvPr>
            <p:cNvSpPr/>
            <p:nvPr/>
          </p:nvSpPr>
          <p:spPr bwMode="ltGray">
            <a:xfrm>
              <a:off x="7234653" y="1862971"/>
              <a:ext cx="2766374" cy="2505173"/>
            </a:xfrm>
            <a:prstGeom prst="flowChartConnector">
              <a:avLst/>
            </a:prstGeom>
            <a:solidFill>
              <a:srgbClr val="F5562B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58F7A5-BD95-F91A-7C33-D69FEFB7DC77}"/>
                </a:ext>
              </a:extLst>
            </p:cNvPr>
            <p:cNvSpPr txBox="1"/>
            <p:nvPr/>
          </p:nvSpPr>
          <p:spPr>
            <a:xfrm>
              <a:off x="5744090" y="2740067"/>
              <a:ext cx="1999661" cy="610386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Hardware</a:t>
              </a:r>
              <a:endParaRPr lang="en-GB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2E041A-8F33-6150-3457-DC20123020AE}"/>
                </a:ext>
              </a:extLst>
            </p:cNvPr>
            <p:cNvSpPr txBox="1"/>
            <p:nvPr/>
          </p:nvSpPr>
          <p:spPr>
            <a:xfrm>
              <a:off x="7270192" y="2382425"/>
              <a:ext cx="1945513" cy="1132968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GPUs, </a:t>
              </a:r>
              <a:br>
                <a:rPr lang="en-US" sz="2400"/>
              </a:br>
              <a:r>
                <a:rPr lang="en-US" sz="2400"/>
                <a:t>Smart NICs, </a:t>
              </a:r>
              <a:br>
                <a:rPr lang="en-US" sz="2400"/>
              </a:br>
              <a:r>
                <a:rPr lang="en-US" sz="2400"/>
                <a:t>FPGAs</a:t>
              </a:r>
              <a:endParaRPr lang="en-GB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228030-2BE7-F5B6-1EE8-7F589F2F8E14}"/>
              </a:ext>
            </a:extLst>
          </p:cNvPr>
          <p:cNvGrpSpPr/>
          <p:nvPr/>
        </p:nvGrpSpPr>
        <p:grpSpPr>
          <a:xfrm>
            <a:off x="1743360" y="2211683"/>
            <a:ext cx="5037536" cy="2505173"/>
            <a:chOff x="2149735" y="3707901"/>
            <a:chExt cx="5037536" cy="2505173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894A411-EFCA-3F07-67D9-BFE2917DD05C}"/>
                </a:ext>
              </a:extLst>
            </p:cNvPr>
            <p:cNvSpPr/>
            <p:nvPr/>
          </p:nvSpPr>
          <p:spPr bwMode="ltGray">
            <a:xfrm>
              <a:off x="4076700" y="3707901"/>
              <a:ext cx="2766374" cy="2505173"/>
            </a:xfrm>
            <a:prstGeom prst="flowChartConnector">
              <a:avLst/>
            </a:prstGeom>
            <a:solidFill>
              <a:srgbClr val="00B0F0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A10C7-A0D7-A0FB-69EE-435AA2ED0D11}"/>
                </a:ext>
              </a:extLst>
            </p:cNvPr>
            <p:cNvSpPr txBox="1"/>
            <p:nvPr/>
          </p:nvSpPr>
          <p:spPr>
            <a:xfrm>
              <a:off x="2149735" y="4532973"/>
              <a:ext cx="1999661" cy="610386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Infrastructure</a:t>
              </a:r>
              <a:endParaRPr lang="en-GB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B8DF4B-A1E6-87AC-D157-B14A26EB844A}"/>
                </a:ext>
              </a:extLst>
            </p:cNvPr>
            <p:cNvSpPr txBox="1"/>
            <p:nvPr/>
          </p:nvSpPr>
          <p:spPr>
            <a:xfrm>
              <a:off x="4581445" y="4336489"/>
              <a:ext cx="2605826" cy="1452880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VMs, </a:t>
              </a:r>
              <a:br>
                <a:rPr lang="en-US" sz="2400"/>
              </a:br>
              <a:r>
                <a:rPr lang="en-US" sz="2400"/>
                <a:t>Containers,</a:t>
              </a:r>
              <a:br>
                <a:rPr lang="en-US" sz="2400"/>
              </a:br>
              <a:r>
                <a:rPr lang="en-US" sz="2400"/>
                <a:t>Serverless</a:t>
              </a:r>
              <a:endParaRPr lang="en-GB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FEE675-D2ED-06B5-81C5-49F7E54BA71A}"/>
              </a:ext>
            </a:extLst>
          </p:cNvPr>
          <p:cNvGrpSpPr/>
          <p:nvPr/>
        </p:nvGrpSpPr>
        <p:grpSpPr>
          <a:xfrm>
            <a:off x="257367" y="311022"/>
            <a:ext cx="4252367" cy="2505173"/>
            <a:chOff x="-581020" y="1862971"/>
            <a:chExt cx="4252367" cy="2505173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4B295087-45FF-B5EC-8C39-7F89A7B21CDA}"/>
                </a:ext>
              </a:extLst>
            </p:cNvPr>
            <p:cNvSpPr/>
            <p:nvPr/>
          </p:nvSpPr>
          <p:spPr bwMode="ltGray">
            <a:xfrm>
              <a:off x="904973" y="1862971"/>
              <a:ext cx="2766374" cy="2505173"/>
            </a:xfrm>
            <a:prstGeom prst="flowChartConnector">
              <a:avLst/>
            </a:prstGeom>
            <a:solidFill>
              <a:srgbClr val="92D050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A5BF24-64AB-5E2F-77B9-4AD3C6D3731D}"/>
                </a:ext>
              </a:extLst>
            </p:cNvPr>
            <p:cNvSpPr txBox="1"/>
            <p:nvPr/>
          </p:nvSpPr>
          <p:spPr>
            <a:xfrm>
              <a:off x="-581020" y="2707729"/>
              <a:ext cx="1999661" cy="610386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Software</a:t>
              </a:r>
              <a:endParaRPr lang="en-GB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3D3BEB-B360-7D8F-D7AA-CDB7D6DB48E7}"/>
                </a:ext>
              </a:extLst>
            </p:cNvPr>
            <p:cNvSpPr txBox="1"/>
            <p:nvPr/>
          </p:nvSpPr>
          <p:spPr>
            <a:xfrm>
              <a:off x="1282668" y="2616371"/>
              <a:ext cx="1607016" cy="862334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HPC, AI, Analytics</a:t>
              </a:r>
              <a:endParaRPr lang="en-GB" sz="24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20806-2A64-E00F-C058-D0202AB70A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6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913">
        <p159:morph option="byObject"/>
      </p:transition>
    </mc:Choice>
    <mc:Fallback xmlns="">
      <p:transition spd="slow" advTm="1891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FD6C-7452-EE14-8505-3D875725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285853"/>
            <a:ext cx="11421304" cy="427036"/>
          </a:xfrm>
        </p:spPr>
        <p:txBody>
          <a:bodyPr/>
          <a:lstStyle/>
          <a:p>
            <a:r>
              <a:rPr lang="en-US" sz="4000"/>
              <a:t>Future directions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F9E4-40E3-C359-9C19-FC6BD630CE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sz="4800"/>
              <a:t>Design-space exploration</a:t>
            </a:r>
          </a:p>
          <a:p>
            <a:r>
              <a:rPr lang="en-US" sz="4800"/>
              <a:t>Workflow benchmarking</a:t>
            </a:r>
          </a:p>
          <a:p>
            <a:r>
              <a:rPr lang="en-US" sz="4800"/>
              <a:t>Performance prediction</a:t>
            </a:r>
          </a:p>
          <a:p>
            <a:r>
              <a:rPr lang="en-US" sz="4800"/>
              <a:t>Performance regression detection</a:t>
            </a:r>
          </a:p>
          <a:p>
            <a:r>
              <a:rPr lang="en-US" sz="4800"/>
              <a:t>Performance optimization and debugging suggestions</a:t>
            </a:r>
          </a:p>
          <a:p>
            <a:r>
              <a:rPr lang="en-US" sz="4800"/>
              <a:t>AI-assisted visualizations</a:t>
            </a:r>
          </a:p>
          <a:p>
            <a:r>
              <a:rPr lang="en-US" sz="4800"/>
              <a:t>Automating the iterative performance lifecycle</a:t>
            </a:r>
            <a:endParaRPr lang="en-GB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B55E3-FDA1-E9C6-187F-9BA19FF199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FD6C-7452-EE14-8505-3D875725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04325"/>
            <a:ext cx="11421304" cy="427036"/>
          </a:xfrm>
        </p:spPr>
        <p:txBody>
          <a:bodyPr/>
          <a:lstStyle/>
          <a:p>
            <a:r>
              <a:rPr lang="en-US" sz="4000"/>
              <a:t>Additional information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F9E4-40E3-C359-9C19-FC6BD630CE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Open-source repository: </a:t>
            </a:r>
            <a:r>
              <a:rPr lang="en-US" sz="4800" dirty="0">
                <a:hlinkClick r:id="rId2"/>
              </a:rPr>
              <a:t>https://github.com/HewlettPackard/SHARP</a:t>
            </a: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Offline questions: </a:t>
            </a:r>
            <a:r>
              <a:rPr lang="en-US" sz="4800" dirty="0">
                <a:hlinkClick r:id="rId3"/>
              </a:rPr>
              <a:t>eitan.frachtenberg@hpe.com</a:t>
            </a: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15669-C95E-E178-1C1D-2D64C1D6C22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3F80-7AD9-9DE0-3B51-62EB8617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04325"/>
            <a:ext cx="11421304" cy="427036"/>
          </a:xfrm>
        </p:spPr>
        <p:txBody>
          <a:bodyPr/>
          <a:lstStyle/>
          <a:p>
            <a:r>
              <a:rPr lang="en-US" sz="4000" err="1"/>
              <a:t>Autostop</a:t>
            </a:r>
            <a:r>
              <a:rPr lang="en-US" sz="4000"/>
              <a:t> comparison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DC89E-BE5F-112F-EFB6-9CC5601698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17661A10-A0E1-07F8-BC6A-93AB2D44C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4" y="748747"/>
            <a:ext cx="8522138" cy="60582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DB132-4E95-87C4-79B1-0E683B378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13561"/>
            <a:ext cx="11802304" cy="427036"/>
          </a:xfrm>
        </p:spPr>
        <p:txBody>
          <a:bodyPr/>
          <a:lstStyle/>
          <a:p>
            <a:r>
              <a:rPr lang="en-GB" sz="4000"/>
              <a:t>Parameter-space exploration &amp;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/>
              <a:t>Problem: How to optimize the parameters of a benchmark to balance run time with stability</a:t>
            </a:r>
          </a:p>
          <a:p>
            <a:r>
              <a:rPr lang="en-US" sz="4800"/>
              <a:t>Feature inspired by and developed with actual machine-validation benchmarking in HPC</a:t>
            </a:r>
          </a:p>
          <a:p>
            <a:r>
              <a:rPr lang="en-US" sz="4800"/>
              <a:t>Main idea: Explore the parameter space of the application; Evaluate its stability and run time</a:t>
            </a:r>
          </a:p>
          <a:p>
            <a:r>
              <a:rPr lang="en-US" sz="4800"/>
              <a:t>Includes a library of heuristics for exploring the space, weighing run time with stability, and assessing stability, including using the adaptive stopping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7CE32-4A65-322E-150E-03D1A3B31B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DBBFC45-0D16-7B22-C811-70043D739BE9}"/>
              </a:ext>
            </a:extLst>
          </p:cNvPr>
          <p:cNvGrpSpPr/>
          <p:nvPr/>
        </p:nvGrpSpPr>
        <p:grpSpPr>
          <a:xfrm>
            <a:off x="5210935" y="2654364"/>
            <a:ext cx="4266555" cy="2646099"/>
            <a:chOff x="7234653" y="1862971"/>
            <a:chExt cx="4266555" cy="2646099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0FDDB8FD-4291-B718-A1B9-857A2896A9A2}"/>
                </a:ext>
              </a:extLst>
            </p:cNvPr>
            <p:cNvSpPr/>
            <p:nvPr/>
          </p:nvSpPr>
          <p:spPr bwMode="ltGray">
            <a:xfrm>
              <a:off x="7234653" y="1862971"/>
              <a:ext cx="2766374" cy="2505173"/>
            </a:xfrm>
            <a:prstGeom prst="flowChartConnector">
              <a:avLst/>
            </a:prstGeom>
            <a:solidFill>
              <a:srgbClr val="F5562B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58F7A5-BD95-F91A-7C33-D69FEFB7DC77}"/>
                </a:ext>
              </a:extLst>
            </p:cNvPr>
            <p:cNvSpPr txBox="1"/>
            <p:nvPr/>
          </p:nvSpPr>
          <p:spPr>
            <a:xfrm>
              <a:off x="9501547" y="3898684"/>
              <a:ext cx="1999661" cy="610386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Hardware</a:t>
              </a:r>
              <a:endParaRPr lang="en-GB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2E041A-8F33-6150-3457-DC20123020AE}"/>
                </a:ext>
              </a:extLst>
            </p:cNvPr>
            <p:cNvSpPr txBox="1"/>
            <p:nvPr/>
          </p:nvSpPr>
          <p:spPr>
            <a:xfrm>
              <a:off x="7895259" y="2792939"/>
              <a:ext cx="1945513" cy="1132968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GPUs, </a:t>
              </a:r>
              <a:br>
                <a:rPr lang="en-US" sz="2400"/>
              </a:br>
              <a:r>
                <a:rPr lang="en-US" sz="2400"/>
                <a:t>Smart NICs, </a:t>
              </a:r>
              <a:br>
                <a:rPr lang="en-US" sz="2400"/>
              </a:br>
              <a:r>
                <a:rPr lang="en-US" sz="2400"/>
                <a:t>FPGAs</a:t>
              </a:r>
              <a:endParaRPr lang="en-GB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228030-2BE7-F5B6-1EE8-7F589F2F8E14}"/>
              </a:ext>
            </a:extLst>
          </p:cNvPr>
          <p:cNvGrpSpPr/>
          <p:nvPr/>
        </p:nvGrpSpPr>
        <p:grpSpPr>
          <a:xfrm>
            <a:off x="1809621" y="2187607"/>
            <a:ext cx="4693339" cy="2505173"/>
            <a:chOff x="2149735" y="3707901"/>
            <a:chExt cx="4693339" cy="2505173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894A411-EFCA-3F07-67D9-BFE2917DD05C}"/>
                </a:ext>
              </a:extLst>
            </p:cNvPr>
            <p:cNvSpPr/>
            <p:nvPr/>
          </p:nvSpPr>
          <p:spPr bwMode="ltGray">
            <a:xfrm>
              <a:off x="4076700" y="3707901"/>
              <a:ext cx="2766374" cy="2505173"/>
            </a:xfrm>
            <a:prstGeom prst="flowChartConnector">
              <a:avLst/>
            </a:prstGeom>
            <a:solidFill>
              <a:srgbClr val="00B0F0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A10C7-A0D7-A0FB-69EE-435AA2ED0D11}"/>
                </a:ext>
              </a:extLst>
            </p:cNvPr>
            <p:cNvSpPr txBox="1"/>
            <p:nvPr/>
          </p:nvSpPr>
          <p:spPr>
            <a:xfrm>
              <a:off x="2149735" y="4532973"/>
              <a:ext cx="1999661" cy="610386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Infrastructure</a:t>
              </a:r>
              <a:endParaRPr lang="en-GB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B8DF4B-A1E6-87AC-D157-B14A26EB844A}"/>
                </a:ext>
              </a:extLst>
            </p:cNvPr>
            <p:cNvSpPr txBox="1"/>
            <p:nvPr/>
          </p:nvSpPr>
          <p:spPr>
            <a:xfrm>
              <a:off x="4068185" y="4390415"/>
              <a:ext cx="2605826" cy="1452880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VMs, </a:t>
              </a:r>
              <a:br>
                <a:rPr lang="en-US" sz="2400"/>
              </a:br>
              <a:r>
                <a:rPr lang="en-US" sz="2400"/>
                <a:t>Containers,</a:t>
              </a:r>
              <a:br>
                <a:rPr lang="en-US" sz="2400"/>
              </a:br>
              <a:r>
                <a:rPr lang="en-US" sz="2400"/>
                <a:t>Serverless</a:t>
              </a:r>
              <a:endParaRPr lang="en-GB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FEE675-D2ED-06B5-81C5-49F7E54BA71A}"/>
              </a:ext>
            </a:extLst>
          </p:cNvPr>
          <p:cNvGrpSpPr/>
          <p:nvPr/>
        </p:nvGrpSpPr>
        <p:grpSpPr>
          <a:xfrm>
            <a:off x="4813370" y="708674"/>
            <a:ext cx="2766374" cy="3106772"/>
            <a:chOff x="904973" y="1261372"/>
            <a:chExt cx="2766374" cy="3106772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4B295087-45FF-B5EC-8C39-7F89A7B21CDA}"/>
                </a:ext>
              </a:extLst>
            </p:cNvPr>
            <p:cNvSpPr/>
            <p:nvPr/>
          </p:nvSpPr>
          <p:spPr bwMode="ltGray">
            <a:xfrm>
              <a:off x="904973" y="1862971"/>
              <a:ext cx="2766374" cy="2505173"/>
            </a:xfrm>
            <a:prstGeom prst="flowChartConnector">
              <a:avLst/>
            </a:prstGeom>
            <a:solidFill>
              <a:srgbClr val="92D050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A5BF24-64AB-5E2F-77B9-4AD3C6D3731D}"/>
                </a:ext>
              </a:extLst>
            </p:cNvPr>
            <p:cNvSpPr txBox="1"/>
            <p:nvPr/>
          </p:nvSpPr>
          <p:spPr>
            <a:xfrm>
              <a:off x="1635847" y="1261372"/>
              <a:ext cx="1999661" cy="610386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Software</a:t>
              </a:r>
              <a:endParaRPr lang="en-GB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3D3BEB-B360-7D8F-D7AA-CDB7D6DB48E7}"/>
                </a:ext>
              </a:extLst>
            </p:cNvPr>
            <p:cNvSpPr txBox="1"/>
            <p:nvPr/>
          </p:nvSpPr>
          <p:spPr>
            <a:xfrm>
              <a:off x="1932309" y="2203802"/>
              <a:ext cx="1607016" cy="862334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400"/>
                </a:spcBef>
              </a:pPr>
              <a:r>
                <a:rPr lang="en-US" sz="2400"/>
                <a:t>HPC, AI, Analytics</a:t>
              </a:r>
              <a:endParaRPr lang="en-GB" sz="24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A257B-26B5-24FE-6210-0E715FD2D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1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FDDB8FD-4291-B718-A1B9-857A2896A9A2}"/>
              </a:ext>
            </a:extLst>
          </p:cNvPr>
          <p:cNvSpPr/>
          <p:nvPr/>
        </p:nvSpPr>
        <p:spPr bwMode="ltGray">
          <a:xfrm>
            <a:off x="5210935" y="2654364"/>
            <a:ext cx="2766374" cy="2505173"/>
          </a:xfrm>
          <a:prstGeom prst="flowChartConnector">
            <a:avLst/>
          </a:prstGeom>
          <a:solidFill>
            <a:srgbClr val="F5562B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8F7A5-BD95-F91A-7C33-D69FEFB7DC77}"/>
              </a:ext>
            </a:extLst>
          </p:cNvPr>
          <p:cNvSpPr txBox="1"/>
          <p:nvPr/>
        </p:nvSpPr>
        <p:spPr>
          <a:xfrm>
            <a:off x="7477829" y="4690077"/>
            <a:ext cx="1999661" cy="61038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/>
              <a:t>Hardware</a:t>
            </a:r>
            <a:endParaRPr lang="en-GB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E041A-8F33-6150-3457-DC20123020AE}"/>
              </a:ext>
            </a:extLst>
          </p:cNvPr>
          <p:cNvSpPr txBox="1"/>
          <p:nvPr/>
        </p:nvSpPr>
        <p:spPr>
          <a:xfrm>
            <a:off x="5871541" y="3584332"/>
            <a:ext cx="1945513" cy="1132968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182880" tIns="182880" rIns="182880" bIns="182880" rtlCol="0">
            <a:no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US" sz="2400"/>
              <a:t>GPUs, </a:t>
            </a:r>
            <a:br>
              <a:rPr lang="en-US" sz="2400"/>
            </a:br>
            <a:r>
              <a:rPr lang="en-US" sz="2400"/>
              <a:t>Smart NICs, </a:t>
            </a:r>
            <a:br>
              <a:rPr lang="en-US" sz="2400"/>
            </a:br>
            <a:r>
              <a:rPr lang="en-US" sz="2400"/>
              <a:t>FPGAs</a:t>
            </a:r>
            <a:endParaRPr lang="en-GB" sz="240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894A411-EFCA-3F07-67D9-BFE2917DD05C}"/>
              </a:ext>
            </a:extLst>
          </p:cNvPr>
          <p:cNvSpPr/>
          <p:nvPr/>
        </p:nvSpPr>
        <p:spPr bwMode="ltGray">
          <a:xfrm>
            <a:off x="3736586" y="2187607"/>
            <a:ext cx="2766374" cy="2505173"/>
          </a:xfrm>
          <a:prstGeom prst="flowChartConnector">
            <a:avLst/>
          </a:prstGeom>
          <a:solidFill>
            <a:srgbClr val="00B0F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A10C7-A0D7-A0FB-69EE-435AA2ED0D11}"/>
              </a:ext>
            </a:extLst>
          </p:cNvPr>
          <p:cNvSpPr txBox="1"/>
          <p:nvPr/>
        </p:nvSpPr>
        <p:spPr>
          <a:xfrm>
            <a:off x="1809621" y="3012679"/>
            <a:ext cx="1999661" cy="61038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/>
              <a:t>Infrastructure</a:t>
            </a:r>
            <a:endParaRPr lang="en-GB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8DF4B-A1E6-87AC-D157-B14A26EB844A}"/>
              </a:ext>
            </a:extLst>
          </p:cNvPr>
          <p:cNvSpPr txBox="1"/>
          <p:nvPr/>
        </p:nvSpPr>
        <p:spPr>
          <a:xfrm>
            <a:off x="3728071" y="2870121"/>
            <a:ext cx="2605826" cy="145288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/>
              <a:t>VMs, </a:t>
            </a:r>
            <a:br>
              <a:rPr lang="en-US" sz="2400"/>
            </a:br>
            <a:r>
              <a:rPr lang="en-US" sz="2400"/>
              <a:t>Containers,</a:t>
            </a:r>
            <a:br>
              <a:rPr lang="en-US" sz="2400"/>
            </a:br>
            <a:r>
              <a:rPr lang="en-US" sz="2400"/>
              <a:t>Serverless</a:t>
            </a:r>
            <a:endParaRPr lang="en-GB" sz="240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B295087-45FF-B5EC-8C39-7F89A7B21CDA}"/>
              </a:ext>
            </a:extLst>
          </p:cNvPr>
          <p:cNvSpPr/>
          <p:nvPr/>
        </p:nvSpPr>
        <p:spPr bwMode="ltGray">
          <a:xfrm>
            <a:off x="4813370" y="1310273"/>
            <a:ext cx="2766374" cy="2505173"/>
          </a:xfrm>
          <a:prstGeom prst="flowChartConnector">
            <a:avLst/>
          </a:prstGeom>
          <a:solidFill>
            <a:srgbClr val="92D05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5BF24-64AB-5E2F-77B9-4AD3C6D3731D}"/>
              </a:ext>
            </a:extLst>
          </p:cNvPr>
          <p:cNvSpPr txBox="1"/>
          <p:nvPr/>
        </p:nvSpPr>
        <p:spPr>
          <a:xfrm>
            <a:off x="5544244" y="708674"/>
            <a:ext cx="1999661" cy="61038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182880" tIns="182880" rIns="182880" bIns="182880" rtlCol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/>
              <a:t>Software</a:t>
            </a:r>
            <a:endParaRPr lang="en-GB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3D3BEB-B360-7D8F-D7AA-CDB7D6DB48E7}"/>
              </a:ext>
            </a:extLst>
          </p:cNvPr>
          <p:cNvSpPr txBox="1"/>
          <p:nvPr/>
        </p:nvSpPr>
        <p:spPr>
          <a:xfrm>
            <a:off x="5840706" y="1651104"/>
            <a:ext cx="1607016" cy="862334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182880" tIns="182880" rIns="182880" bIns="182880" rtlCol="0">
            <a:no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US" sz="2400"/>
              <a:t>HPC, AI, Analytics</a:t>
            </a:r>
            <a:endParaRPr lang="en-GB" sz="24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0DEC52-2046-AA62-A506-F1BEF495F178}"/>
              </a:ext>
            </a:extLst>
          </p:cNvPr>
          <p:cNvSpPr/>
          <p:nvPr/>
        </p:nvSpPr>
        <p:spPr bwMode="ltGray">
          <a:xfrm>
            <a:off x="5285538" y="2698993"/>
            <a:ext cx="1217423" cy="1116454"/>
          </a:xfrm>
          <a:custGeom>
            <a:avLst/>
            <a:gdLst>
              <a:gd name="connsiteX0" fmla="*/ 947450 w 1217423"/>
              <a:gd name="connsiteY0" fmla="*/ 0 h 1116454"/>
              <a:gd name="connsiteX1" fmla="*/ 981197 w 1217423"/>
              <a:gd name="connsiteY1" fmla="*/ 40868 h 1116454"/>
              <a:gd name="connsiteX2" fmla="*/ 1217423 w 1217423"/>
              <a:gd name="connsiteY2" fmla="*/ 741201 h 1116454"/>
              <a:gd name="connsiteX3" fmla="*/ 1189322 w 1217423"/>
              <a:gd name="connsiteY3" fmla="*/ 993641 h 1116454"/>
              <a:gd name="connsiteX4" fmla="*/ 1160529 w 1217423"/>
              <a:gd name="connsiteY4" fmla="*/ 1095049 h 1116454"/>
              <a:gd name="connsiteX5" fmla="*/ 1052443 w 1217423"/>
              <a:gd name="connsiteY5" fmla="*/ 1109987 h 1116454"/>
              <a:gd name="connsiteX6" fmla="*/ 911020 w 1217423"/>
              <a:gd name="connsiteY6" fmla="*/ 1116454 h 1116454"/>
              <a:gd name="connsiteX7" fmla="*/ 31185 w 1217423"/>
              <a:gd name="connsiteY7" fmla="*/ 830424 h 1116454"/>
              <a:gd name="connsiteX8" fmla="*/ 0 w 1217423"/>
              <a:gd name="connsiteY8" fmla="*/ 804757 h 1116454"/>
              <a:gd name="connsiteX9" fmla="*/ 34096 w 1217423"/>
              <a:gd name="connsiteY9" fmla="*/ 720395 h 1116454"/>
              <a:gd name="connsiteX10" fmla="*/ 897268 w 1217423"/>
              <a:gd name="connsiteY10" fmla="*/ 11685 h 111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423" h="1116454">
                <a:moveTo>
                  <a:pt x="947450" y="0"/>
                </a:moveTo>
                <a:lnTo>
                  <a:pt x="981197" y="40868"/>
                </a:lnTo>
                <a:cubicBezTo>
                  <a:pt x="1130338" y="240782"/>
                  <a:pt x="1217423" y="481782"/>
                  <a:pt x="1217423" y="741201"/>
                </a:cubicBezTo>
                <a:cubicBezTo>
                  <a:pt x="1217423" y="827674"/>
                  <a:pt x="1207747" y="912101"/>
                  <a:pt x="1189322" y="993641"/>
                </a:cubicBezTo>
                <a:lnTo>
                  <a:pt x="1160529" y="1095049"/>
                </a:lnTo>
                <a:lnTo>
                  <a:pt x="1052443" y="1109987"/>
                </a:lnTo>
                <a:cubicBezTo>
                  <a:pt x="1005944" y="1114264"/>
                  <a:pt x="958765" y="1116454"/>
                  <a:pt x="911020" y="1116454"/>
                </a:cubicBezTo>
                <a:cubicBezTo>
                  <a:pt x="576808" y="1116454"/>
                  <a:pt x="270281" y="1009113"/>
                  <a:pt x="31185" y="830424"/>
                </a:cubicBezTo>
                <a:lnTo>
                  <a:pt x="0" y="804757"/>
                </a:lnTo>
                <a:lnTo>
                  <a:pt x="34096" y="720395"/>
                </a:lnTo>
                <a:cubicBezTo>
                  <a:pt x="191580" y="383215"/>
                  <a:pt x="507463" y="121479"/>
                  <a:pt x="897268" y="11685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676BD-4E5A-5196-57C6-8B988BE42D7C}"/>
              </a:ext>
            </a:extLst>
          </p:cNvPr>
          <p:cNvSpPr txBox="1"/>
          <p:nvPr/>
        </p:nvSpPr>
        <p:spPr>
          <a:xfrm>
            <a:off x="5565112" y="3139710"/>
            <a:ext cx="567469" cy="319764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27432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FFFF00"/>
                </a:solidFill>
                <a:highlight>
                  <a:srgbClr val="000000"/>
                </a:highlight>
              </a:rPr>
              <a:t>HSC</a:t>
            </a:r>
            <a:endParaRPr lang="en-US" sz="2800" b="1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831D8-041A-E321-B401-CCEF3A24B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48" y="239667"/>
            <a:ext cx="11421304" cy="427036"/>
          </a:xfrm>
        </p:spPr>
        <p:txBody>
          <a:bodyPr/>
          <a:lstStyle/>
          <a:p>
            <a:r>
              <a:rPr lang="en-US" sz="4000"/>
              <a:t>The problem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9696" y="2450771"/>
            <a:ext cx="11274742" cy="1592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/>
              <a:t>How do you measure performance reliably and </a:t>
            </a:r>
            <a:r>
              <a:rPr lang="en-US" sz="6000">
                <a:solidFill>
                  <a:srgbClr val="00B08A"/>
                </a:solidFill>
              </a:rPr>
              <a:t>reproducibly</a:t>
            </a:r>
            <a:r>
              <a:rPr lang="en-US" sz="6000"/>
              <a:t> when </a:t>
            </a:r>
            <a:r>
              <a:rPr lang="en-US" sz="6000">
                <a:solidFill>
                  <a:schemeClr val="accent1">
                    <a:lumMod val="40000"/>
                    <a:lumOff val="60000"/>
                  </a:schemeClr>
                </a:solidFill>
              </a:rPr>
              <a:t>serverless functions</a:t>
            </a:r>
            <a:r>
              <a:rPr lang="en-US" sz="6000"/>
              <a:t> are so variable?</a:t>
            </a:r>
            <a:endParaRPr lang="en-GB" sz="6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78828-E98F-47CD-F687-C8D437EA1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304325"/>
            <a:ext cx="11421304" cy="42703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4000"/>
              <a:t>The generalized problem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9696" y="2450771"/>
            <a:ext cx="11274742" cy="1592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/>
              <a:t>How do you measure performance reliably and </a:t>
            </a:r>
            <a:r>
              <a:rPr lang="en-US" sz="6000">
                <a:solidFill>
                  <a:srgbClr val="00B08A"/>
                </a:solidFill>
              </a:rPr>
              <a:t>reproducibly</a:t>
            </a:r>
            <a:r>
              <a:rPr lang="en-US" sz="6000"/>
              <a:t> when </a:t>
            </a:r>
            <a:r>
              <a:rPr lang="en-US" sz="6000" strike="sngStrike"/>
              <a:t>serverless functions</a:t>
            </a:r>
            <a:r>
              <a:rPr lang="en-US" sz="6000"/>
              <a:t> are so variable?</a:t>
            </a:r>
            <a:br>
              <a:rPr lang="en-US" sz="6000"/>
            </a:br>
            <a:r>
              <a:rPr lang="en-US" sz="6000">
                <a:solidFill>
                  <a:schemeClr val="accent1">
                    <a:lumMod val="40000"/>
                    <a:lumOff val="60000"/>
                  </a:schemeClr>
                </a:solidFill>
              </a:rPr>
              <a:t>many computations</a:t>
            </a:r>
            <a:endParaRPr lang="en-GB" sz="6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04DE-0C8A-016C-1C0E-35B7A9F8B6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1C43-B33C-FFBB-BB68-F05081E0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EB460-CABC-93E8-4346-9D00D15A38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42CA6E-21A7-4425-BD3B-5023C1CF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0160"/>
            <a:ext cx="1145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C0A2D-7A11-82AF-E251-307B11AE22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7CD-F366-9E15-AB09-4FC5DE6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6" y="285853"/>
            <a:ext cx="11421304" cy="427036"/>
          </a:xfrm>
        </p:spPr>
        <p:txBody>
          <a:bodyPr/>
          <a:lstStyle/>
          <a:p>
            <a:r>
              <a:rPr lang="en-US" sz="4000"/>
              <a:t>our solution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856F-D690-0F0B-8511-25856E6B4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r>
              <a:rPr lang="en-US" sz="4800"/>
              <a:t>An open-source framework for reproducible benchmarking</a:t>
            </a:r>
            <a:endParaRPr lang="en-GB" sz="48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316A0A-246D-2BF8-62F0-CBD8A896D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64" y="-4784654"/>
            <a:ext cx="10475875" cy="138758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01B98-CB8F-F331-9320-1954A26AF5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ABE26-9BB7-A14D-5C72-1842327980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5ED672-14C8-4483-9652-64B1F1038EA7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E3B76D9B-0175-10CB-8915-2C5E7DA7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6" y="0"/>
            <a:ext cx="11754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S9kjhgbzuH2KEIEs2Kf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PE_Standard_Metric_16x9_080117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B08A"/>
      </a:hlink>
      <a:folHlink>
        <a:srgbClr val="01B08A"/>
      </a:folHlink>
    </a:clrScheme>
    <a:fontScheme name="HPE Standard">
      <a:majorFont>
        <a:latin typeface="MetricHPE Semibold"/>
        <a:ea typeface=""/>
        <a:cs typeface=""/>
      </a:majorFont>
      <a:minorFont>
        <a:latin typeface="MetricHP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solidFill>
            <a:schemeClr val="accent1"/>
          </a:solidFill>
          <a:miter lim="800000"/>
        </a:ln>
      </a:spPr>
      <a:bodyPr wrap="square" lIns="182880" tIns="182880" rIns="182880" bIns="182880" rtlCol="0">
        <a:noAutofit/>
      </a:bodyPr>
      <a:lstStyle>
        <a:defPPr>
          <a:lnSpc>
            <a:spcPct val="90000"/>
          </a:lnSpc>
          <a:spcBef>
            <a:spcPts val="400"/>
          </a:spcBef>
          <a:defRPr dirty="0"/>
        </a:defPPr>
      </a:lstStyle>
    </a:txDef>
  </a:objectDefaults>
  <a:extraClrSchemeLst/>
  <a:custClrLst>
    <a:custClr name="HPE Green">
      <a:srgbClr val="00B08A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Presentation6" id="{915D7471-45D9-49D9-B21C-ED279F5A70BE}" vid="{155F1C2B-79FB-417F-8EDF-2935430F0B97}"/>
    </a:ext>
  </a:extLst>
</a:theme>
</file>

<file path=ppt/theme/theme2.xml><?xml version="1.0" encoding="utf-8"?>
<a:theme xmlns:a="http://schemas.openxmlformats.org/drawingml/2006/main" name="2_HPE_Standard_Metric_16x9_080117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 Semibold"/>
        <a:ea typeface=""/>
        <a:cs typeface=""/>
      </a:majorFont>
      <a:minorFont>
        <a:latin typeface="MetricHP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182880" tIns="182880" rIns="182880" bIns="182880" rtlCol="0">
        <a:spAutoFit/>
      </a:bodyPr>
      <a:lstStyle>
        <a:defPPr algn="l">
          <a:lnSpc>
            <a:spcPct val="90000"/>
          </a:lnSpc>
          <a:spcBef>
            <a:spcPts val="400"/>
          </a:spcBef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-standard-16x9-white-inspiration-1566963606857  -  Read-Only" id="{39E7BC13-A3DF-3648-A400-241DA1589281}" vid="{C827E361-885B-694E-B101-FDBEA78829BE}"/>
    </a:ext>
  </a:extLst>
</a:theme>
</file>

<file path=ppt/theme/theme3.xml><?xml version="1.0" encoding="utf-8"?>
<a:theme xmlns:a="http://schemas.openxmlformats.org/drawingml/2006/main" name="1_HPE_Standard_Metric_16x9_080117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1440" tIns="91440" rIns="91440" bIns="91440" rtlCol="0">
        <a:spAutoFit/>
      </a:bodyPr>
      <a:lstStyle>
        <a:defPPr marL="285750" indent="-285750" algn="l">
          <a:lnSpc>
            <a:spcPct val="90000"/>
          </a:lnSpc>
          <a:spcBef>
            <a:spcPts val="400"/>
          </a:spcBef>
          <a:buFont typeface="MetricHPE" panose="020B0503030202060203" pitchFamily="34" charset="0"/>
          <a:buChar char="•"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winter2019-hpe-standard-16x9-white-template-1582541636805 (1).potx" id="{C7A4A591-1703-4F0E-8F20-EF2AF257B482}" vid="{7D6F5A49-317B-4780-9C89-B00E4C82F04C}"/>
    </a:ext>
  </a:extLst>
</a:theme>
</file>

<file path=ppt/theme/theme4.xml><?xml version="1.0" encoding="utf-8"?>
<a:theme xmlns:a="http://schemas.openxmlformats.org/drawingml/2006/main" name="10_HPE_Standard_Metric_16x9_080117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 Semibold"/>
        <a:ea typeface=""/>
        <a:cs typeface=""/>
      </a:majorFont>
      <a:minorFont>
        <a:latin typeface="MetricHP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182880" tIns="182880" rIns="182880" bIns="182880" rtlCol="0">
        <a:spAutoFit/>
      </a:bodyPr>
      <a:lstStyle>
        <a:defPPr algn="l">
          <a:lnSpc>
            <a:spcPct val="90000"/>
          </a:lnSpc>
          <a:spcBef>
            <a:spcPts val="400"/>
          </a:spcBef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White Template.pptx" id="{413FE5A0-5971-492C-AADA-5C9E9F554605}" vid="{9B816485-25F1-4B6F-8965-48C8821912A4}"/>
    </a:ext>
  </a:extLst>
</a:theme>
</file>

<file path=ppt/theme/theme5.xml><?xml version="1.0" encoding="utf-8"?>
<a:theme xmlns:a="http://schemas.openxmlformats.org/drawingml/2006/main" name="3_HPE_Standard_Metric_16x9_080117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B08A"/>
      </a:hlink>
      <a:folHlink>
        <a:srgbClr val="01B08A"/>
      </a:folHlink>
    </a:clrScheme>
    <a:fontScheme name="HPE Standard">
      <a:majorFont>
        <a:latin typeface="MetricHPE Semibold"/>
        <a:ea typeface=""/>
        <a:cs typeface=""/>
      </a:majorFont>
      <a:minorFont>
        <a:latin typeface="MetricHP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solidFill>
            <a:schemeClr val="accent1"/>
          </a:solidFill>
          <a:miter lim="800000"/>
        </a:ln>
      </a:spPr>
      <a:bodyPr wrap="square" lIns="182880" tIns="182880" rIns="182880" bIns="182880" rtlCol="0">
        <a:noAutofit/>
      </a:bodyPr>
      <a:lstStyle>
        <a:defPPr>
          <a:lnSpc>
            <a:spcPct val="90000"/>
          </a:lnSpc>
          <a:spcBef>
            <a:spcPts val="400"/>
          </a:spcBef>
          <a:defRPr dirty="0"/>
        </a:defPPr>
      </a:lstStyle>
    </a:txDef>
  </a:objectDefaults>
  <a:extraClrSchemeLst/>
  <a:custClrLst>
    <a:custClr name="HPE Green">
      <a:srgbClr val="00B08A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Presentation6" id="{915D7471-45D9-49D9-B21C-ED279F5A70BE}" vid="{155F1C2B-79FB-417F-8EDF-2935430F0B97}"/>
    </a:ext>
  </a:extLst>
</a:theme>
</file>

<file path=ppt/theme/theme6.xml><?xml version="1.0" encoding="utf-8"?>
<a:theme xmlns:a="http://schemas.openxmlformats.org/drawingml/2006/main" name="1_HPE Standard 16x9 Metric - Interim version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00B388"/>
      </a:accent1>
      <a:accent2>
        <a:srgbClr val="425563"/>
      </a:accent2>
      <a:accent3>
        <a:srgbClr val="877B75"/>
      </a:accent3>
      <a:accent4>
        <a:srgbClr val="C6C9CA"/>
      </a:accent4>
      <a:accent5>
        <a:srgbClr val="617D78"/>
      </a:accent5>
      <a:accent6>
        <a:srgbClr val="614767"/>
      </a:accent6>
      <a:hlink>
        <a:srgbClr val="00B388"/>
      </a:hlink>
      <a:folHlink>
        <a:srgbClr val="878787"/>
      </a:folHlink>
    </a:clrScheme>
    <a:fontScheme name="HPE">
      <a:majorFont>
        <a:latin typeface="Metric Bold"/>
        <a:ea typeface=""/>
        <a:cs typeface=""/>
      </a:majorFont>
      <a:minorFont>
        <a:latin typeface="Metric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HPE Turquoise">
      <a:srgbClr val="2AD2C9"/>
    </a:custClr>
    <a:custClr name="HPE Orange">
      <a:srgbClr val="FF8D6D"/>
    </a:custClr>
  </a:custClrLst>
  <a:extLst>
    <a:ext uri="{05A4C25C-085E-4340-85A3-A5531E510DB2}">
      <thm15:themeFamily xmlns:thm15="http://schemas.microsoft.com/office/thememl/2012/main" name="Presentation1" id="{92D01B46-690E-4F58-8F79-55E150DE4EB0}" vid="{B2FADB4F-4ED2-488E-9658-959FD3A00D1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IAB-HSA_distribute</Template>
  <TotalTime>5680</TotalTime>
  <Words>1246</Words>
  <Application>Microsoft Office PowerPoint</Application>
  <PresentationFormat>Widescreen</PresentationFormat>
  <Paragraphs>142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Aptos</vt:lpstr>
      <vt:lpstr>Arial</vt:lpstr>
      <vt:lpstr>HP Simplified</vt:lpstr>
      <vt:lpstr>Metric Bold</vt:lpstr>
      <vt:lpstr>Metric Regular</vt:lpstr>
      <vt:lpstr>MetricHPE</vt:lpstr>
      <vt:lpstr>MetricHPE Black</vt:lpstr>
      <vt:lpstr>MetricHPE Light</vt:lpstr>
      <vt:lpstr>MetricHPE Semibold</vt:lpstr>
      <vt:lpstr>HPE_Standard_Metric_16x9_080117</vt:lpstr>
      <vt:lpstr>2_HPE_Standard_Metric_16x9_080117</vt:lpstr>
      <vt:lpstr>1_HPE_Standard_Metric_16x9_080117</vt:lpstr>
      <vt:lpstr>10_HPE_Standard_Metric_16x9_080117</vt:lpstr>
      <vt:lpstr>3_HPE_Standard_Metric_16x9_080117</vt:lpstr>
      <vt:lpstr>1_HPE Standard 16x9 Metric - Interim version</vt:lpstr>
      <vt:lpstr>think-cell Slide</vt:lpstr>
      <vt:lpstr>Sharp: A Distribution-based framework for reproducible performance evaluation</vt:lpstr>
      <vt:lpstr>PowerPoint Presentation</vt:lpstr>
      <vt:lpstr>PowerPoint Presentation</vt:lpstr>
      <vt:lpstr>PowerPoint Presentation</vt:lpstr>
      <vt:lpstr>The problem</vt:lpstr>
      <vt:lpstr>The generalized problem</vt:lpstr>
      <vt:lpstr>PowerPoint Presentation</vt:lpstr>
      <vt:lpstr>our solution</vt:lpstr>
      <vt:lpstr>PowerPoint Presentation</vt:lpstr>
      <vt:lpstr>Main features</vt:lpstr>
      <vt:lpstr>Distribution-first approach</vt:lpstr>
      <vt:lpstr>point summaries vs. whole distributions</vt:lpstr>
      <vt:lpstr>Automated stopping rules</vt:lpstr>
      <vt:lpstr>Autostop examples</vt:lpstr>
      <vt:lpstr>Resource savings with the ks auto-stop rule</vt:lpstr>
      <vt:lpstr>Composable, Configurable backends</vt:lpstr>
      <vt:lpstr>PowerPoint Presentation</vt:lpstr>
      <vt:lpstr>reporting</vt:lpstr>
      <vt:lpstr>Integrated benchmarking environment</vt:lpstr>
      <vt:lpstr>Future directions</vt:lpstr>
      <vt:lpstr>Additional information</vt:lpstr>
      <vt:lpstr>Autostop comparison</vt:lpstr>
      <vt:lpstr>Parameter-space exploration &amp; 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Sharp: Reproducible performance evaluation</dc:title>
  <dc:creator>Frachtenberg, Eitan</dc:creator>
  <cp:lastModifiedBy>Frachtenberg, Eitan</cp:lastModifiedBy>
  <cp:revision>3</cp:revision>
  <dcterms:created xsi:type="dcterms:W3CDTF">2024-04-01T19:31:34Z</dcterms:created>
  <dcterms:modified xsi:type="dcterms:W3CDTF">2025-09-01T19:47:10Z</dcterms:modified>
</cp:coreProperties>
</file>